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Lst>
  <p:sldSz cy="5143500" cx="9144000"/>
  <p:notesSz cx="6858000" cy="9144000"/>
  <p:embeddedFontLst>
    <p:embeddedFont>
      <p:font typeface="Raleway"/>
      <p:regular r:id="rId121"/>
      <p:bold r:id="rId122"/>
      <p:italic r:id="rId123"/>
      <p:boldItalic r:id="rId124"/>
    </p:embeddedFont>
    <p:embeddedFont>
      <p:font typeface="Roboto"/>
      <p:regular r:id="rId125"/>
      <p:bold r:id="rId126"/>
      <p:italic r:id="rId127"/>
      <p:boldItalic r:id="rId128"/>
    </p:embeddedFont>
    <p:embeddedFont>
      <p:font typeface="Source Sans Pro"/>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B0370E-B71C-4E23-A037-F290FC0ABF6B}">
  <a:tblStyle styleId="{B6B0370E-B71C-4E23-A037-F290FC0ABF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SourceSansPro-regular.fntdata"/><Relationship Id="rId128" Type="http://schemas.openxmlformats.org/officeDocument/2006/relationships/font" Target="fonts/Roboto-boldItalic.fntdata"/><Relationship Id="rId127" Type="http://schemas.openxmlformats.org/officeDocument/2006/relationships/font" Target="fonts/Roboto-italic.fntdata"/><Relationship Id="rId126" Type="http://schemas.openxmlformats.org/officeDocument/2006/relationships/font" Target="fonts/Roboto-bold.fntdata"/><Relationship Id="rId26" Type="http://schemas.openxmlformats.org/officeDocument/2006/relationships/slide" Target="slides/slide20.xml"/><Relationship Id="rId121" Type="http://schemas.openxmlformats.org/officeDocument/2006/relationships/font" Target="fonts/Raleway-regular.fntdata"/><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regular.fntdata"/><Relationship Id="rId29" Type="http://schemas.openxmlformats.org/officeDocument/2006/relationships/slide" Target="slides/slide23.xml"/><Relationship Id="rId124" Type="http://schemas.openxmlformats.org/officeDocument/2006/relationships/font" Target="fonts/Raleway-boldItalic.fntdata"/><Relationship Id="rId123" Type="http://schemas.openxmlformats.org/officeDocument/2006/relationships/font" Target="fonts/Raleway-italic.fntdata"/><Relationship Id="rId122" Type="http://schemas.openxmlformats.org/officeDocument/2006/relationships/font" Target="fonts/Raleway-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SourceSansPro-boldItalic.fntdata"/><Relationship Id="rId131" Type="http://schemas.openxmlformats.org/officeDocument/2006/relationships/font" Target="fonts/SourceSansPro-italic.fntdata"/><Relationship Id="rId130" Type="http://schemas.openxmlformats.org/officeDocument/2006/relationships/font" Target="fonts/SourceSansPr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440c1c53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440c1c53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6558a12744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6558a12744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6558a12744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6558a12744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6558a12744_2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558a12744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6558a12744_2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6558a12744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6558a12744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6558a12744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6558a12744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6558a12744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6558a12744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558a12744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6558a12744_2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6558a12744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6558a12744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6558a12744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6558a12744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6558a12744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f865389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f865389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6558a12744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558a12744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6558a12744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6558a12744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6558a12744_2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6558a12744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6558a12744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558a12744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6f902b36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6f902b36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f865389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f865389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f8653898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f8653898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440c1c53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440c1c53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40c1c53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40c1c53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40c1c53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40c1c53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40c1c53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40c1c53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40c1c53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40c1c53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f902b36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f902b36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40c1c53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40c1c53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440c1c53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440c1c53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f90fdb8a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f90fdb8a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f90fdb8a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f90fdb8a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f90fdb8a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f90fdb8a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f90fdb8a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f90fdb8a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f90fdb8a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90fdb8a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f90fdb8a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f90fdb8a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f90fdb8a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f90fdb8a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f90fdb8a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f90fdb8a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f90fdb8a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f90fdb8a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f90fdb8a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f90fdb8a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f90fdb8a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f90fdb8a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f90fdb8a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f90fdb8a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f90fdb8a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f90fdb8a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f90fdb8a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f90fdb8a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f90fdb8a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6f90fdb8a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f90fdb8a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f90fdb8a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f90fdb8a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f90fdb8a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440c1c53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440c1c53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440c1c53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440c1c53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440c1c53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440c1c53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440c1c53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440c1c53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440c1c53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440c1c53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440c1c53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440c1c53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440c1c53e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440c1c53e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440c1c53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440c1c53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440c1c53e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440c1c53e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440c1c53e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440c1c53e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440c1c53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440c1c53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440c1c53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440c1c53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440c1c53e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440c1c53e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440c1c53e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440c1c53e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6440c1c53e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6440c1c53e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440c1c53e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440c1c53e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440c1c53e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440c1c53e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6440c1c53e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440c1c53e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440c1c53e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440c1c53e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440c1c53e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440c1c53e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6440c1c53e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6440c1c53e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6440c1c53e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6440c1c53e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440c1c5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440c1c5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6440c1c53e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440c1c53e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440c1c53e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440c1c53e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6440c1c53e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440c1c53e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440c1c53e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440c1c53e_2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440c1c53e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6440c1c53e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440c1c53e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440c1c53e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6440c1c53e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6440c1c53e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6440c1c53e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440c1c53e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f90fdb8a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f90fdb8a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f90fdb8a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f90fdb8a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440c1c5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440c1c5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6440c1c53e_2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440c1c53e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440c1c53e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440c1c53e_2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6440c1c53e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440c1c53e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6440c1c53e_2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440c1c53e_2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6440c1c53e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440c1c53e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440c1c53e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440c1c53e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6440c1c53e_2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440c1c53e_2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6440c1c53e_2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440c1c53e_2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6440c1c53e_2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440c1c53e_2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6440c1c53e_2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6440c1c53e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440c1c53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440c1c53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6440c1c53e_2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6440c1c53e_2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6440c1c53e_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6440c1c53e_2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6440c1c53e_2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440c1c53e_2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6440c1c53e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440c1c53e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6440c1c53e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6440c1c53e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440c1c53e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6440c1c53e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6440c1c53e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440c1c53e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6440c1c53e_2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440c1c53e_2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6440c1c53e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6440c1c53e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6440c1c53e_2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6440c1c53e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f865389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f865389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6440c1c53e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6440c1c53e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6558a12744_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6558a1274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558a1274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6558a1274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6558a12744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6558a12744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6558a1274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6558a1274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6558a1274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6558a1274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6558a1274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6558a1274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6558a1274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6558a1274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6558a1274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558a1274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6558a12744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6558a12744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81" name="Shape 81"/>
        <p:cNvGrpSpPr/>
        <p:nvPr/>
      </p:nvGrpSpPr>
      <p:grpSpPr>
        <a:xfrm>
          <a:off x="0" y="0"/>
          <a:ext cx="0" cy="0"/>
          <a:chOff x="0" y="0"/>
          <a:chExt cx="0" cy="0"/>
        </a:xfrm>
      </p:grpSpPr>
      <p:sp>
        <p:nvSpPr>
          <p:cNvPr id="82" name="Google Shape;82;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txBox="1"/>
          <p:nvPr>
            <p:ph type="title"/>
          </p:nvPr>
        </p:nvSpPr>
        <p:spPr>
          <a:xfrm>
            <a:off x="311700" y="2540450"/>
            <a:ext cx="3119700" cy="20364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800"/>
              <a:buNone/>
              <a:defRPr sz="2800">
                <a:solidFill>
                  <a:schemeClr val="dk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
        <p:nvSpPr>
          <p:cNvPr id="84" name="Google Shape;84;p13"/>
          <p:cNvSpPr txBox="1"/>
          <p:nvPr>
            <p:ph idx="1" type="body"/>
          </p:nvPr>
        </p:nvSpPr>
        <p:spPr>
          <a:xfrm>
            <a:off x="3529200" y="2540450"/>
            <a:ext cx="5295300" cy="20364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85" name="Google Shape;8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6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72.jpg"/><Relationship Id="rId4" Type="http://schemas.openxmlformats.org/officeDocument/2006/relationships/hyperlink" Target="http://www.algorithm.co.il/blogs/computer-science/pagerank-recommends-movie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70.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hyperlink" Target="https://www.cs.princeton.edu/~chazelle/courses/BIB/pagerank.htm" TargetMode="External"/><Relationship Id="rId4" Type="http://schemas.openxmlformats.org/officeDocument/2006/relationships/hyperlink" Target="http://pr.efactory.de/e-further-factors.shtml" TargetMode="External"/><Relationship Id="rId5" Type="http://schemas.openxmlformats.org/officeDocument/2006/relationships/hyperlink" Target="https://www.youtube.com/watch?v=qxEkY8OScYY" TargetMode="External"/><Relationship Id="rId6" Type="http://schemas.openxmlformats.org/officeDocument/2006/relationships/hyperlink" Target="https://home.ie.cuhk.edu.hk/~wkshum/papers/pagerank.pdf"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en.wikipedia.org/wiki/Adjacency_matrix"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en.wikipedia.org/wiki/Adjacency_matrix" TargetMode="External"/><Relationship Id="rId4" Type="http://schemas.openxmlformats.org/officeDocument/2006/relationships/image" Target="../media/image22.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en.wikipedia.org/wiki/Steady_state" TargetMode="External"/><Relationship Id="rId4" Type="http://schemas.openxmlformats.org/officeDocument/2006/relationships/hyperlink" Target="https://en.wikipedia.org/wiki/Identity_matrix" TargetMode="External"/><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en.wikipedia.org/wiki/Stochastic_matri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en.wikipedia.org/wiki/Sergey_Brin" TargetMode="External"/><Relationship Id="rId4" Type="http://schemas.openxmlformats.org/officeDocument/2006/relationships/hyperlink" Target="https://en.wikipedia.org/wiki/Stanford_University" TargetMode="External"/><Relationship Id="rId5" Type="http://schemas.openxmlformats.org/officeDocument/2006/relationships/image" Target="../media/image16.png"/><Relationship Id="rId6"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hyperlink" Target="https://en.wikipedia.org/wiki/World_Wide_Web" TargetMode="External"/><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en.wikipedia.org/wiki/Algorithm" TargetMode="External"/><Relationship Id="rId9" Type="http://schemas.openxmlformats.org/officeDocument/2006/relationships/hyperlink" Target="https://en.wikipedia.org/wiki/Set_(computer_science)" TargetMode="External"/><Relationship Id="rId5" Type="http://schemas.openxmlformats.org/officeDocument/2006/relationships/hyperlink" Target="https://en.wikipedia.org/wiki/Webpages" TargetMode="External"/><Relationship Id="rId6" Type="http://schemas.openxmlformats.org/officeDocument/2006/relationships/hyperlink" Target="https://en.wikipedia.org/wiki/Search_engine" TargetMode="External"/><Relationship Id="rId7" Type="http://schemas.openxmlformats.org/officeDocument/2006/relationships/hyperlink" Target="https://en.wikipedia.org/wiki/Network_theory#Link_analysis" TargetMode="External"/><Relationship Id="rId8" Type="http://schemas.openxmlformats.org/officeDocument/2006/relationships/hyperlink" Target="https://en.wikipedia.org/wiki/Weight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s://news.bbc.co.u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hyperlink" Target="https://www.phpbb.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www.phpbb.co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4"/>
          <p:cNvSpPr txBox="1"/>
          <p:nvPr>
            <p:ph type="ctrTitle"/>
          </p:nvPr>
        </p:nvSpPr>
        <p:spPr>
          <a:xfrm>
            <a:off x="292175" y="1203301"/>
            <a:ext cx="8222100" cy="61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2400"/>
              <a:t>                </a:t>
            </a:r>
            <a:r>
              <a:rPr b="1" lang="en" sz="2400"/>
              <a:t>Google PageRank Algorithm and it’s Modification</a:t>
            </a:r>
            <a:endParaRPr b="1" sz="2400"/>
          </a:p>
        </p:txBody>
      </p:sp>
      <p:sp>
        <p:nvSpPr>
          <p:cNvPr id="91" name="Google Shape;91;p14"/>
          <p:cNvSpPr txBox="1"/>
          <p:nvPr>
            <p:ph idx="1" type="subTitle"/>
          </p:nvPr>
        </p:nvSpPr>
        <p:spPr>
          <a:xfrm>
            <a:off x="292163" y="25717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Presenters-Raj Hansini Khoiwal,Chetan Rajput and Pulaksh Garg</a:t>
            </a:r>
            <a:endParaRPr/>
          </a:p>
        </p:txBody>
      </p:sp>
      <p:pic>
        <p:nvPicPr>
          <p:cNvPr id="92" name="Google Shape;92;p14"/>
          <p:cNvPicPr preferRelativeResize="0"/>
          <p:nvPr/>
        </p:nvPicPr>
        <p:blipFill>
          <a:blip r:embed="rId3">
            <a:alphaModFix/>
          </a:blip>
          <a:stretch>
            <a:fillRect/>
          </a:stretch>
        </p:blipFill>
        <p:spPr>
          <a:xfrm>
            <a:off x="3828400" y="3518575"/>
            <a:ext cx="819277" cy="817800"/>
          </a:xfrm>
          <a:prstGeom prst="rect">
            <a:avLst/>
          </a:prstGeom>
          <a:noFill/>
          <a:ln>
            <a:noFill/>
          </a:ln>
        </p:spPr>
      </p:pic>
      <p:sp>
        <p:nvSpPr>
          <p:cNvPr id="93" name="Google Shape;93;p14"/>
          <p:cNvSpPr txBox="1"/>
          <p:nvPr/>
        </p:nvSpPr>
        <p:spPr>
          <a:xfrm>
            <a:off x="2814725" y="4336375"/>
            <a:ext cx="31770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Guide: Dr. Clint P George</a:t>
            </a:r>
            <a:endParaRPr sz="1800">
              <a:solidFill>
                <a:srgbClr val="FFFFFF"/>
              </a:solidFill>
              <a:latin typeface="Roboto"/>
              <a:ea typeface="Roboto"/>
              <a:cs typeface="Roboto"/>
              <a:sym typeface="Roboto"/>
            </a:endParaRPr>
          </a:p>
        </p:txBody>
      </p:sp>
      <p:pic>
        <p:nvPicPr>
          <p:cNvPr id="94" name="Google Shape;94;p14"/>
          <p:cNvPicPr preferRelativeResize="0"/>
          <p:nvPr/>
        </p:nvPicPr>
        <p:blipFill>
          <a:blip r:embed="rId4">
            <a:alphaModFix/>
          </a:blip>
          <a:stretch>
            <a:fillRect/>
          </a:stretch>
        </p:blipFill>
        <p:spPr>
          <a:xfrm>
            <a:off x="4026550" y="206063"/>
            <a:ext cx="1295950" cy="9259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2241400" y="73450"/>
            <a:ext cx="37017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question</a:t>
            </a:r>
            <a:endParaRPr/>
          </a:p>
        </p:txBody>
      </p:sp>
      <p:sp>
        <p:nvSpPr>
          <p:cNvPr id="172" name="Google Shape;172;p23"/>
          <p:cNvSpPr txBox="1"/>
          <p:nvPr/>
        </p:nvSpPr>
        <p:spPr>
          <a:xfrm>
            <a:off x="162550" y="694950"/>
            <a:ext cx="7380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What is the damping factor and why is it set to 0.85?</a:t>
            </a:r>
            <a:endParaRPr sz="2400">
              <a:latin typeface="Roboto"/>
              <a:ea typeface="Roboto"/>
              <a:cs typeface="Roboto"/>
              <a:sym typeface="Roboto"/>
            </a:endParaRPr>
          </a:p>
        </p:txBody>
      </p:sp>
      <p:pic>
        <p:nvPicPr>
          <p:cNvPr id="173" name="Google Shape;173;p23"/>
          <p:cNvPicPr preferRelativeResize="0"/>
          <p:nvPr/>
        </p:nvPicPr>
        <p:blipFill>
          <a:blip r:embed="rId3">
            <a:alphaModFix/>
          </a:blip>
          <a:stretch>
            <a:fillRect/>
          </a:stretch>
        </p:blipFill>
        <p:spPr>
          <a:xfrm>
            <a:off x="6876000" y="1287500"/>
            <a:ext cx="1883582" cy="2568500"/>
          </a:xfrm>
          <a:prstGeom prst="rect">
            <a:avLst/>
          </a:prstGeom>
          <a:noFill/>
          <a:ln>
            <a:noFill/>
          </a:ln>
        </p:spPr>
      </p:pic>
      <p:sp>
        <p:nvSpPr>
          <p:cNvPr id="174" name="Google Shape;174;p23"/>
          <p:cNvSpPr txBox="1"/>
          <p:nvPr/>
        </p:nvSpPr>
        <p:spPr>
          <a:xfrm>
            <a:off x="212775" y="1206775"/>
            <a:ext cx="6443100" cy="371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PageRank theory holds that an imaginary surfer who is randomly clicking on links will eventually stop clicking.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rPr lang="en"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13"/>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Weighted Page Rank</a:t>
            </a:r>
            <a:endParaRPr sz="3000"/>
          </a:p>
        </p:txBody>
      </p:sp>
      <p:sp>
        <p:nvSpPr>
          <p:cNvPr id="776" name="Google Shape;776;p113"/>
          <p:cNvSpPr txBox="1"/>
          <p:nvPr/>
        </p:nvSpPr>
        <p:spPr>
          <a:xfrm>
            <a:off x="-790175" y="1847700"/>
            <a:ext cx="6288900" cy="20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777" name="Google Shape;777;p113"/>
          <p:cNvGraphicFramePr/>
          <p:nvPr/>
        </p:nvGraphicFramePr>
        <p:xfrm>
          <a:off x="-121675" y="1713422"/>
          <a:ext cx="3000000" cy="3000000"/>
        </p:xfrm>
        <a:graphic>
          <a:graphicData uri="http://schemas.openxmlformats.org/drawingml/2006/table">
            <a:tbl>
              <a:tblPr>
                <a:noFill/>
                <a:tableStyleId>{B6B0370E-B71C-4E23-A037-F290FC0ABF6B}</a:tableStyleId>
              </a:tblPr>
              <a:tblGrid>
                <a:gridCol w="886475"/>
                <a:gridCol w="886475"/>
                <a:gridCol w="886475"/>
                <a:gridCol w="886475"/>
                <a:gridCol w="886475"/>
              </a:tblGrid>
              <a:tr h="396200">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 </a:t>
                      </a:r>
                      <a:r>
                        <a:rPr b="1" lang="en"/>
                        <a:t>*w13</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 </a:t>
                      </a:r>
                      <a:r>
                        <a:rPr b="1" lang="en"/>
                        <a:t>*w14</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 </a:t>
                      </a:r>
                      <a:r>
                        <a:rPr b="1" lang="en"/>
                        <a:t>*w21</a:t>
                      </a:r>
                      <a:endParaRPr b="1"/>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1/2 </a:t>
                      </a:r>
                      <a:r>
                        <a:rPr b="1" lang="en"/>
                        <a:t>*w24</a:t>
                      </a:r>
                      <a:endParaRPr/>
                    </a:p>
                  </a:txBody>
                  <a:tcPr marT="91425" marB="91425" marR="91425" marL="91425">
                    <a:lnT cap="flat" cmpd="sng" w="9525">
                      <a:solidFill>
                        <a:schemeClr val="lt2"/>
                      </a:solidFill>
                      <a:prstDash val="solid"/>
                      <a:round/>
                      <a:headEnd len="sm" w="sm" type="none"/>
                      <a:tailEnd len="sm" w="sm" type="none"/>
                    </a:lnT>
                  </a:tcPr>
                </a:tc>
              </a:tr>
              <a:tr h="390450">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 </a:t>
                      </a:r>
                      <a:r>
                        <a:rPr b="1" lang="en"/>
                        <a:t>*w32</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0450">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 </a:t>
                      </a:r>
                      <a:r>
                        <a:rPr b="1" lang="en"/>
                        <a:t>*w42</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1/2 </a:t>
                      </a:r>
                      <a:r>
                        <a:rPr b="1" lang="en"/>
                        <a:t>*w43</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778" name="Google Shape;778;p113"/>
          <p:cNvPicPr preferRelativeResize="0"/>
          <p:nvPr/>
        </p:nvPicPr>
        <p:blipFill rotWithShape="1">
          <a:blip r:embed="rId3">
            <a:alphaModFix/>
          </a:blip>
          <a:srcRect b="17200" l="4754" r="33417" t="18208"/>
          <a:stretch/>
        </p:blipFill>
        <p:spPr>
          <a:xfrm>
            <a:off x="4812400" y="1462325"/>
            <a:ext cx="4196026" cy="2468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Modified PageRank Formula</a:t>
            </a:r>
            <a:endParaRPr/>
          </a:p>
        </p:txBody>
      </p:sp>
      <p:sp>
        <p:nvSpPr>
          <p:cNvPr id="784" name="Google Shape;784;p114"/>
          <p:cNvSpPr txBox="1"/>
          <p:nvPr/>
        </p:nvSpPr>
        <p:spPr>
          <a:xfrm>
            <a:off x="275700" y="1484725"/>
            <a:ext cx="8592600" cy="26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PR(A) = (1-d) + d (PR(T1)×L(T1,A) + ... + PR(Tn)×L(Tn,A))</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Here, L(Ti,A) represents the evaluation of a link which points from page Ti to page A</a:t>
            </a:r>
            <a:endParaRPr>
              <a:latin typeface="Roboto"/>
              <a:ea typeface="Roboto"/>
              <a:cs typeface="Roboto"/>
              <a:sym typeface="Roboto"/>
            </a:endParaRPr>
          </a:p>
        </p:txBody>
      </p:sp>
      <p:sp>
        <p:nvSpPr>
          <p:cNvPr id="785" name="Google Shape;785;p114"/>
          <p:cNvSpPr/>
          <p:nvPr/>
        </p:nvSpPr>
        <p:spPr>
          <a:xfrm>
            <a:off x="745650" y="1526400"/>
            <a:ext cx="7652700" cy="43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Modifications - Summing Up</a:t>
            </a:r>
            <a:endParaRPr/>
          </a:p>
        </p:txBody>
      </p:sp>
      <p:sp>
        <p:nvSpPr>
          <p:cNvPr id="791" name="Google Shape;791;p115"/>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2" name="Google Shape;792;p11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 - Damping Factor</a:t>
            </a:r>
            <a:endParaRPr>
              <a:solidFill>
                <a:schemeClr val="lt1"/>
              </a:solidFill>
            </a:endParaRPr>
          </a:p>
        </p:txBody>
      </p:sp>
      <p:sp>
        <p:nvSpPr>
          <p:cNvPr id="793" name="Google Shape;793;p115"/>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t>This was thought of along with the original algorithm. </a:t>
            </a:r>
            <a:endParaRPr sz="1600"/>
          </a:p>
        </p:txBody>
      </p:sp>
      <p:sp>
        <p:nvSpPr>
          <p:cNvPr id="794" name="Google Shape;794;p115"/>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5" name="Google Shape;795;p115"/>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Dangling Pages</a:t>
            </a:r>
            <a:endParaRPr>
              <a:solidFill>
                <a:schemeClr val="lt1"/>
              </a:solidFill>
            </a:endParaRPr>
          </a:p>
        </p:txBody>
      </p:sp>
      <p:sp>
        <p:nvSpPr>
          <p:cNvPr id="796" name="Google Shape;796;p115"/>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t>The best method to cater to these pages is to assume they connect to every page.</a:t>
            </a:r>
            <a:endParaRPr sz="1600"/>
          </a:p>
        </p:txBody>
      </p:sp>
      <p:sp>
        <p:nvSpPr>
          <p:cNvPr id="797" name="Google Shape;797;p115"/>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8" name="Google Shape;798;p115"/>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Weighted Formula for PageRank</a:t>
            </a:r>
            <a:endParaRPr>
              <a:solidFill>
                <a:schemeClr val="lt1"/>
              </a:solidFill>
            </a:endParaRPr>
          </a:p>
        </p:txBody>
      </p:sp>
      <p:sp>
        <p:nvSpPr>
          <p:cNvPr id="799" name="Google Shape;799;p115"/>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t>Most Accurate we know of Although Calculating how to weigh pages can prove to be a vast field in itself.</a:t>
            </a:r>
            <a:endParaRPr sz="16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1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Applications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Biology and Medicine</a:t>
            </a:r>
            <a:endParaRPr/>
          </a:p>
        </p:txBody>
      </p:sp>
      <p:sp>
        <p:nvSpPr>
          <p:cNvPr id="810" name="Google Shape;810;p117"/>
          <p:cNvSpPr txBox="1"/>
          <p:nvPr/>
        </p:nvSpPr>
        <p:spPr>
          <a:xfrm>
            <a:off x="428000" y="1535700"/>
            <a:ext cx="3686700" cy="207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NeuroScience</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Protein</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Pharmaceutical Industry</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Cancer</a:t>
            </a:r>
            <a:endParaRPr sz="1800">
              <a:latin typeface="Roboto"/>
              <a:ea typeface="Roboto"/>
              <a:cs typeface="Roboto"/>
              <a:sym typeface="Roboto"/>
            </a:endParaRPr>
          </a:p>
        </p:txBody>
      </p:sp>
      <p:pic>
        <p:nvPicPr>
          <p:cNvPr id="811" name="Google Shape;811;p117"/>
          <p:cNvPicPr preferRelativeResize="0"/>
          <p:nvPr/>
        </p:nvPicPr>
        <p:blipFill rotWithShape="1">
          <a:blip r:embed="rId3">
            <a:alphaModFix/>
          </a:blip>
          <a:srcRect b="4131" l="31903" r="20158" t="13887"/>
          <a:stretch/>
        </p:blipFill>
        <p:spPr>
          <a:xfrm>
            <a:off x="4407225" y="640350"/>
            <a:ext cx="4383427" cy="42168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8"/>
          <p:cNvSpPr txBox="1"/>
          <p:nvPr>
            <p:ph type="title"/>
          </p:nvPr>
        </p:nvSpPr>
        <p:spPr>
          <a:xfrm>
            <a:off x="227525" y="537238"/>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Science Papers</a:t>
            </a:r>
            <a:endParaRPr/>
          </a:p>
        </p:txBody>
      </p:sp>
      <p:pic>
        <p:nvPicPr>
          <p:cNvPr id="817" name="Google Shape;817;p118"/>
          <p:cNvPicPr preferRelativeResize="0"/>
          <p:nvPr/>
        </p:nvPicPr>
        <p:blipFill rotWithShape="1">
          <a:blip r:embed="rId3">
            <a:alphaModFix/>
          </a:blip>
          <a:srcRect b="2642" l="36442" r="24560" t="14767"/>
          <a:stretch/>
        </p:blipFill>
        <p:spPr>
          <a:xfrm>
            <a:off x="5114350" y="537250"/>
            <a:ext cx="3592123" cy="4279325"/>
          </a:xfrm>
          <a:prstGeom prst="rect">
            <a:avLst/>
          </a:prstGeom>
          <a:noFill/>
          <a:ln>
            <a:noFill/>
          </a:ln>
        </p:spPr>
      </p:pic>
      <p:sp>
        <p:nvSpPr>
          <p:cNvPr id="818" name="Google Shape;818;p118"/>
          <p:cNvSpPr txBox="1"/>
          <p:nvPr/>
        </p:nvSpPr>
        <p:spPr>
          <a:xfrm>
            <a:off x="449800" y="1713800"/>
            <a:ext cx="4175100" cy="26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P. Chen, H. Xic, S. Maslov and S. Rodner: </a:t>
            </a:r>
            <a:r>
              <a:rPr lang="en">
                <a:latin typeface="Times New Roman"/>
                <a:ea typeface="Times New Roman"/>
                <a:cs typeface="Times New Roman"/>
                <a:sym typeface="Times New Roman"/>
              </a:rPr>
              <a:t>Finding scientific gems with Google’s PageRank algorithm,doi:10.1016/j.joi.2006.06.001</a:t>
            </a:r>
            <a:endParaRPr b="1">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descr="Image result for movie recommendation system cartoon images" id="823" name="Google Shape;823;p119"/>
          <p:cNvPicPr preferRelativeResize="0"/>
          <p:nvPr/>
        </p:nvPicPr>
        <p:blipFill rotWithShape="1">
          <a:blip r:embed="rId3">
            <a:alphaModFix/>
          </a:blip>
          <a:srcRect b="25839" l="0" r="0" t="25834"/>
          <a:stretch/>
        </p:blipFill>
        <p:spPr>
          <a:xfrm>
            <a:off x="0" y="0"/>
            <a:ext cx="9144002" cy="2209447"/>
          </a:xfrm>
          <a:prstGeom prst="rect">
            <a:avLst/>
          </a:prstGeom>
          <a:noFill/>
          <a:ln>
            <a:noFill/>
          </a:ln>
        </p:spPr>
      </p:pic>
      <p:sp>
        <p:nvSpPr>
          <p:cNvPr id="824" name="Google Shape;824;p119"/>
          <p:cNvSpPr txBox="1"/>
          <p:nvPr>
            <p:ph type="title"/>
          </p:nvPr>
        </p:nvSpPr>
        <p:spPr>
          <a:xfrm>
            <a:off x="311700" y="2540450"/>
            <a:ext cx="3119700" cy="20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Movie Recommendation Project</a:t>
            </a:r>
            <a:endParaRPr/>
          </a:p>
        </p:txBody>
      </p:sp>
      <p:sp>
        <p:nvSpPr>
          <p:cNvPr id="825" name="Google Shape;825;p119"/>
          <p:cNvSpPr txBox="1"/>
          <p:nvPr>
            <p:ph idx="1" type="body"/>
          </p:nvPr>
        </p:nvSpPr>
        <p:spPr>
          <a:xfrm>
            <a:off x="3529200" y="2540450"/>
            <a:ext cx="5295300" cy="20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http://www.algorithm.co.il/blogs/computer-science/pagerank-recommends-movies/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Google and Google’s Page Rank</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Google today with this</a:t>
            </a:r>
            <a:endParaRPr/>
          </a:p>
        </p:txBody>
      </p:sp>
      <p:sp>
        <p:nvSpPr>
          <p:cNvPr id="836" name="Google Shape;836;p121"/>
          <p:cNvSpPr txBox="1"/>
          <p:nvPr/>
        </p:nvSpPr>
        <p:spPr>
          <a:xfrm>
            <a:off x="1427550" y="2066700"/>
            <a:ext cx="6288900" cy="2072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Factors other than the links</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How does this relate to google itself!</a:t>
            </a:r>
            <a:endParaRPr sz="1800">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pic>
        <p:nvPicPr>
          <p:cNvPr id="841" name="Google Shape;841;p122"/>
          <p:cNvPicPr preferRelativeResize="0"/>
          <p:nvPr/>
        </p:nvPicPr>
        <p:blipFill rotWithShape="1">
          <a:blip r:embed="rId3">
            <a:alphaModFix/>
          </a:blip>
          <a:srcRect b="2917" l="19266" r="6604" t="14899"/>
          <a:stretch/>
        </p:blipFill>
        <p:spPr>
          <a:xfrm>
            <a:off x="448350" y="0"/>
            <a:ext cx="8247326" cy="5143500"/>
          </a:xfrm>
          <a:prstGeom prst="rect">
            <a:avLst/>
          </a:prstGeom>
          <a:noFill/>
          <a:ln>
            <a:noFill/>
          </a:ln>
        </p:spPr>
      </p:pic>
      <p:pic>
        <p:nvPicPr>
          <p:cNvPr id="842" name="Google Shape;842;p122"/>
          <p:cNvPicPr preferRelativeResize="0"/>
          <p:nvPr/>
        </p:nvPicPr>
        <p:blipFill rotWithShape="1">
          <a:blip r:embed="rId4">
            <a:alphaModFix/>
          </a:blip>
          <a:srcRect b="42173" l="36871" r="21895" t="46108"/>
          <a:stretch/>
        </p:blipFill>
        <p:spPr>
          <a:xfrm>
            <a:off x="1154975" y="1620100"/>
            <a:ext cx="6839026" cy="10932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2241400" y="73450"/>
            <a:ext cx="37017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question</a:t>
            </a:r>
            <a:endParaRPr/>
          </a:p>
        </p:txBody>
      </p:sp>
      <p:sp>
        <p:nvSpPr>
          <p:cNvPr id="180" name="Google Shape;180;p24"/>
          <p:cNvSpPr txBox="1"/>
          <p:nvPr/>
        </p:nvSpPr>
        <p:spPr>
          <a:xfrm>
            <a:off x="162550" y="694950"/>
            <a:ext cx="7380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What is the damping factor and why is it set to 0.85?</a:t>
            </a:r>
            <a:endParaRPr sz="2400">
              <a:latin typeface="Roboto"/>
              <a:ea typeface="Roboto"/>
              <a:cs typeface="Roboto"/>
              <a:sym typeface="Roboto"/>
            </a:endParaRPr>
          </a:p>
        </p:txBody>
      </p:sp>
      <p:pic>
        <p:nvPicPr>
          <p:cNvPr id="181" name="Google Shape;181;p24"/>
          <p:cNvPicPr preferRelativeResize="0"/>
          <p:nvPr/>
        </p:nvPicPr>
        <p:blipFill>
          <a:blip r:embed="rId3">
            <a:alphaModFix/>
          </a:blip>
          <a:stretch>
            <a:fillRect/>
          </a:stretch>
        </p:blipFill>
        <p:spPr>
          <a:xfrm>
            <a:off x="6876000" y="1287500"/>
            <a:ext cx="1883582" cy="2568500"/>
          </a:xfrm>
          <a:prstGeom prst="rect">
            <a:avLst/>
          </a:prstGeom>
          <a:noFill/>
          <a:ln>
            <a:noFill/>
          </a:ln>
        </p:spPr>
      </p:pic>
      <p:sp>
        <p:nvSpPr>
          <p:cNvPr id="182" name="Google Shape;182;p24"/>
          <p:cNvSpPr txBox="1"/>
          <p:nvPr/>
        </p:nvSpPr>
        <p:spPr>
          <a:xfrm>
            <a:off x="212775" y="1206775"/>
            <a:ext cx="6443100" cy="371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PageRank theory holds that an imaginary surfer who is randomly clicking on links will eventually stop clicking.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The probability, at any step, that the person will continue is a damping factor </a:t>
            </a:r>
            <a:r>
              <a:rPr i="1" lang="en" sz="1800"/>
              <a:t>d</a:t>
            </a:r>
            <a:r>
              <a:rPr lang="en" sz="1800"/>
              <a:t>.</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rPr lang="en"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1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Modified PageRank Formula</a:t>
            </a:r>
            <a:endParaRPr/>
          </a:p>
        </p:txBody>
      </p:sp>
      <p:sp>
        <p:nvSpPr>
          <p:cNvPr id="848" name="Google Shape;848;p123"/>
          <p:cNvSpPr txBox="1"/>
          <p:nvPr/>
        </p:nvSpPr>
        <p:spPr>
          <a:xfrm>
            <a:off x="275700" y="1484725"/>
            <a:ext cx="8592600" cy="26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PR(A) = (1-d) + d (PR(T1)×L(T1,A) + ... + PR(Tn)×L(Tn,A))</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Here, L(Ti,A) represents the evaluation of a link which points from page Ti to page A</a:t>
            </a:r>
            <a:endParaRPr>
              <a:latin typeface="Roboto"/>
              <a:ea typeface="Roboto"/>
              <a:cs typeface="Roboto"/>
              <a:sym typeface="Roboto"/>
            </a:endParaRPr>
          </a:p>
        </p:txBody>
      </p:sp>
      <p:sp>
        <p:nvSpPr>
          <p:cNvPr id="849" name="Google Shape;849;p123"/>
          <p:cNvSpPr/>
          <p:nvPr/>
        </p:nvSpPr>
        <p:spPr>
          <a:xfrm>
            <a:off x="745650" y="1526400"/>
            <a:ext cx="7652700" cy="43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855" name="Google Shape;855;p124"/>
          <p:cNvSpPr txBox="1"/>
          <p:nvPr/>
        </p:nvSpPr>
        <p:spPr>
          <a:xfrm>
            <a:off x="386350" y="1140050"/>
            <a:ext cx="8372100" cy="377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a:latin typeface="Times New Roman"/>
                <a:ea typeface="Times New Roman"/>
                <a:cs typeface="Times New Roman"/>
                <a:sym typeface="Times New Roman"/>
              </a:rPr>
              <a:t>David Austin:</a:t>
            </a:r>
            <a:r>
              <a:rPr lang="en">
                <a:latin typeface="Times New Roman"/>
                <a:ea typeface="Times New Roman"/>
                <a:cs typeface="Times New Roman"/>
                <a:sym typeface="Times New Roman"/>
              </a:rPr>
              <a:t> How Google Finds Your Needle in the Web's Haystack, feature column monthly essays on mathematical Topics.</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Roboto"/>
              <a:buChar char="●"/>
            </a:pPr>
            <a:r>
              <a:rPr b="1" lang="en">
                <a:latin typeface="Times New Roman"/>
                <a:ea typeface="Times New Roman"/>
                <a:cs typeface="Times New Roman"/>
                <a:sym typeface="Times New Roman"/>
              </a:rPr>
              <a:t>S. J. Kim and S. H. Lee:</a:t>
            </a:r>
            <a:r>
              <a:rPr lang="en">
                <a:latin typeface="Times New Roman"/>
                <a:ea typeface="Times New Roman"/>
                <a:cs typeface="Times New Roman"/>
                <a:sym typeface="Times New Roman"/>
              </a:rPr>
              <a:t> An Improved Computation of the PageRank Algorithm</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t>Zhang Q.:</a:t>
            </a:r>
            <a:r>
              <a:rPr lang="en"/>
              <a:t> A modified PageRank algorithm for biological pathway ranking.Stat. 2018;7:e204.https://doi.org/10.1002/sta4.204</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T. H. Haveliwala: </a:t>
            </a:r>
            <a:r>
              <a:rPr lang="en">
                <a:latin typeface="Times New Roman"/>
                <a:ea typeface="Times New Roman"/>
                <a:cs typeface="Times New Roman"/>
                <a:sym typeface="Times New Roman"/>
              </a:rPr>
              <a:t>Topic-Sensitive PageRank.</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en">
                <a:latin typeface="Times New Roman"/>
                <a:ea typeface="Times New Roman"/>
                <a:cs typeface="Times New Roman"/>
                <a:sym typeface="Times New Roman"/>
              </a:rPr>
              <a:t>D. </a:t>
            </a:r>
            <a:r>
              <a:rPr b="1" lang="en" sz="1250"/>
              <a:t>F. Gleich: </a:t>
            </a:r>
            <a:r>
              <a:rPr lang="en">
                <a:latin typeface="Times New Roman"/>
                <a:ea typeface="Times New Roman"/>
                <a:cs typeface="Times New Roman"/>
                <a:sym typeface="Times New Roman"/>
              </a:rPr>
              <a:t>PageRank Beyond the Web 2015, </a:t>
            </a:r>
            <a:r>
              <a:rPr lang="en" sz="900">
                <a:latin typeface="Times New Roman"/>
                <a:ea typeface="Times New Roman"/>
                <a:cs typeface="Times New Roman"/>
                <a:sym typeface="Times New Roman"/>
              </a:rPr>
              <a:t>SIAM REVIEW Vol. 57, No. 3, pp. 321–3632015, Society for Industrial and Applied Mathematics</a:t>
            </a:r>
            <a:endParaRPr b="1" sz="9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chemeClr val="hlink"/>
                </a:solidFill>
                <a:latin typeface="Times New Roman"/>
                <a:ea typeface="Times New Roman"/>
                <a:cs typeface="Times New Roman"/>
                <a:sym typeface="Times New Roman"/>
                <a:hlinkClick r:id="rId3"/>
              </a:rPr>
              <a:t>https://www.cs.princeton.edu/~chazelle/courses/BIB/pagerank.htm</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chemeClr val="hlink"/>
                </a:solidFill>
                <a:latin typeface="Times New Roman"/>
                <a:ea typeface="Times New Roman"/>
                <a:cs typeface="Times New Roman"/>
                <a:sym typeface="Times New Roman"/>
                <a:hlinkClick r:id="rId4"/>
              </a:rPr>
              <a:t>http://pr.efactory.de/e-further-factors.shtml</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chemeClr val="hlink"/>
                </a:solidFill>
                <a:latin typeface="Times New Roman"/>
                <a:ea typeface="Times New Roman"/>
                <a:cs typeface="Times New Roman"/>
                <a:sym typeface="Times New Roman"/>
                <a:hlinkClick r:id="rId5"/>
              </a:rPr>
              <a:t>https://www.youtube.com/watch?v=qxEkY8OScYY</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chemeClr val="hlink"/>
                </a:solidFill>
                <a:latin typeface="Times New Roman"/>
                <a:ea typeface="Times New Roman"/>
                <a:cs typeface="Times New Roman"/>
                <a:sym typeface="Times New Roman"/>
                <a:hlinkClick r:id="rId6"/>
              </a:rPr>
              <a:t>https://home.ie.cuhk.edu.hk/~wkshum/papers/pagerank.pdf</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1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p:txBody>
      </p:sp>
      <p:sp>
        <p:nvSpPr>
          <p:cNvPr id="861" name="Google Shape;861;p125"/>
          <p:cNvSpPr txBox="1"/>
          <p:nvPr/>
        </p:nvSpPr>
        <p:spPr>
          <a:xfrm>
            <a:off x="647600" y="1328575"/>
            <a:ext cx="7725600" cy="315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What is The Time Complexity of PageRank Algorithm?</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Find the transformation matrix and the convergence values for the given network.</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p:txBody>
      </p:sp>
      <p:pic>
        <p:nvPicPr>
          <p:cNvPr id="862" name="Google Shape;862;p125"/>
          <p:cNvPicPr preferRelativeResize="0"/>
          <p:nvPr/>
        </p:nvPicPr>
        <p:blipFill>
          <a:blip r:embed="rId3">
            <a:alphaModFix/>
          </a:blip>
          <a:stretch>
            <a:fillRect/>
          </a:stretch>
        </p:blipFill>
        <p:spPr>
          <a:xfrm>
            <a:off x="3237799" y="2814486"/>
            <a:ext cx="2668400" cy="1987900"/>
          </a:xfrm>
          <a:prstGeom prst="rect">
            <a:avLst/>
          </a:prstGeom>
          <a:noFill/>
          <a:ln>
            <a:noFill/>
          </a:ln>
        </p:spPr>
      </p:pic>
      <p:sp>
        <p:nvSpPr>
          <p:cNvPr id="863" name="Google Shape;863;p125"/>
          <p:cNvSpPr/>
          <p:nvPr/>
        </p:nvSpPr>
        <p:spPr>
          <a:xfrm rot="1078555">
            <a:off x="5406831" y="3561649"/>
            <a:ext cx="130258" cy="778041"/>
          </a:xfrm>
          <a:prstGeom prst="downArrow">
            <a:avLst>
              <a:gd fmla="val 7298" name="adj1"/>
              <a:gd fmla="val 53566"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a:t>
            </a:r>
            <a:r>
              <a:rPr lang="en"/>
              <a:t> </a:t>
            </a:r>
            <a:endParaRPr/>
          </a:p>
        </p:txBody>
      </p:sp>
      <p:sp>
        <p:nvSpPr>
          <p:cNvPr id="869" name="Google Shape;869;p126"/>
          <p:cNvSpPr txBox="1"/>
          <p:nvPr/>
        </p:nvSpPr>
        <p:spPr>
          <a:xfrm>
            <a:off x="647600" y="1328575"/>
            <a:ext cx="7725600" cy="315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Time complexity = O(n^2) where n is the size of the transformation matrix</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27"/>
          <p:cNvSpPr txBox="1"/>
          <p:nvPr>
            <p:ph type="title"/>
          </p:nvPr>
        </p:nvSpPr>
        <p:spPr>
          <a:xfrm>
            <a:off x="311700" y="410000"/>
            <a:ext cx="8520600" cy="4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457200" lvl="0" marL="2286000" rtl="0" algn="l">
              <a:spcBef>
                <a:spcPts val="0"/>
              </a:spcBef>
              <a:spcAft>
                <a:spcPts val="0"/>
              </a:spcAft>
              <a:buNone/>
            </a:pPr>
            <a:r>
              <a:rPr lang="en" sz="4800"/>
              <a:t>THANK YOU!! </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2241400" y="73450"/>
            <a:ext cx="37017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question</a:t>
            </a:r>
            <a:endParaRPr/>
          </a:p>
        </p:txBody>
      </p:sp>
      <p:sp>
        <p:nvSpPr>
          <p:cNvPr id="188" name="Google Shape;188;p25"/>
          <p:cNvSpPr txBox="1"/>
          <p:nvPr/>
        </p:nvSpPr>
        <p:spPr>
          <a:xfrm>
            <a:off x="162550" y="694950"/>
            <a:ext cx="7380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What is the damping factor and why is it set to 0.85?</a:t>
            </a:r>
            <a:endParaRPr sz="2400">
              <a:latin typeface="Roboto"/>
              <a:ea typeface="Roboto"/>
              <a:cs typeface="Roboto"/>
              <a:sym typeface="Roboto"/>
            </a:endParaRPr>
          </a:p>
        </p:txBody>
      </p:sp>
      <p:pic>
        <p:nvPicPr>
          <p:cNvPr id="189" name="Google Shape;189;p25"/>
          <p:cNvPicPr preferRelativeResize="0"/>
          <p:nvPr/>
        </p:nvPicPr>
        <p:blipFill>
          <a:blip r:embed="rId3">
            <a:alphaModFix/>
          </a:blip>
          <a:stretch>
            <a:fillRect/>
          </a:stretch>
        </p:blipFill>
        <p:spPr>
          <a:xfrm>
            <a:off x="6876000" y="1287500"/>
            <a:ext cx="1883582" cy="2568500"/>
          </a:xfrm>
          <a:prstGeom prst="rect">
            <a:avLst/>
          </a:prstGeom>
          <a:noFill/>
          <a:ln>
            <a:noFill/>
          </a:ln>
        </p:spPr>
      </p:pic>
      <p:sp>
        <p:nvSpPr>
          <p:cNvPr id="190" name="Google Shape;190;p25"/>
          <p:cNvSpPr txBox="1"/>
          <p:nvPr/>
        </p:nvSpPr>
        <p:spPr>
          <a:xfrm>
            <a:off x="212775" y="1206775"/>
            <a:ext cx="6443100" cy="371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PageRank theory holds that an imaginary surfer who is randomly clicking on links will eventually stop clicking.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 The probability, at any step, that the person will continue is a damping factor </a:t>
            </a:r>
            <a:r>
              <a:rPr i="1" lang="en" sz="1800"/>
              <a:t>d</a:t>
            </a:r>
            <a:r>
              <a:rPr lang="en" sz="1800"/>
              <a:t>.</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Various studies have tested different damping factors, but to stop the other pages having too much influence, this total vote is “damped down” by multiplying it by 0.85 (the factor “d”)</a:t>
            </a:r>
            <a:endParaRPr sz="1800"/>
          </a:p>
          <a:p>
            <a:pPr indent="0" lvl="0" marL="457200" rtl="0" algn="l">
              <a:spcBef>
                <a:spcPts val="0"/>
              </a:spcBef>
              <a:spcAft>
                <a:spcPts val="0"/>
              </a:spcAft>
              <a:buNone/>
            </a:pPr>
            <a:r>
              <a:rPr lang="en"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26"/>
          <p:cNvPicPr preferRelativeResize="0"/>
          <p:nvPr/>
        </p:nvPicPr>
        <p:blipFill>
          <a:blip r:embed="rId3">
            <a:alphaModFix/>
          </a:blip>
          <a:stretch>
            <a:fillRect/>
          </a:stretch>
        </p:blipFill>
        <p:spPr>
          <a:xfrm>
            <a:off x="152400" y="152400"/>
            <a:ext cx="6584897"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255475" y="130450"/>
            <a:ext cx="4349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Computation:</a:t>
            </a:r>
            <a:endParaRPr sz="4800"/>
          </a:p>
        </p:txBody>
      </p:sp>
      <p:pic>
        <p:nvPicPr>
          <p:cNvPr id="201" name="Google Shape;201;p27"/>
          <p:cNvPicPr preferRelativeResize="0"/>
          <p:nvPr/>
        </p:nvPicPr>
        <p:blipFill>
          <a:blip r:embed="rId3">
            <a:alphaModFix/>
          </a:blip>
          <a:stretch>
            <a:fillRect/>
          </a:stretch>
        </p:blipFill>
        <p:spPr>
          <a:xfrm>
            <a:off x="5438000" y="225150"/>
            <a:ext cx="3198424" cy="1599225"/>
          </a:xfrm>
          <a:prstGeom prst="rect">
            <a:avLst/>
          </a:prstGeom>
          <a:noFill/>
          <a:ln>
            <a:noFill/>
          </a:ln>
        </p:spPr>
      </p:pic>
      <p:sp>
        <p:nvSpPr>
          <p:cNvPr id="202" name="Google Shape;202;p27"/>
          <p:cNvSpPr txBox="1"/>
          <p:nvPr/>
        </p:nvSpPr>
        <p:spPr>
          <a:xfrm>
            <a:off x="255475" y="1691975"/>
            <a:ext cx="6584100" cy="24717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SzPts val="4800"/>
              <a:buFont typeface="Roboto"/>
              <a:buChar char="❖"/>
            </a:pPr>
            <a:r>
              <a:rPr lang="en" sz="4800">
                <a:latin typeface="Roboto"/>
                <a:ea typeface="Roboto"/>
                <a:cs typeface="Roboto"/>
                <a:sym typeface="Roboto"/>
              </a:rPr>
              <a:t>Iterative method</a:t>
            </a:r>
            <a:endParaRPr sz="4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533400" lvl="0" marL="457200" rtl="0" algn="l">
              <a:spcBef>
                <a:spcPts val="0"/>
              </a:spcBef>
              <a:spcAft>
                <a:spcPts val="0"/>
              </a:spcAft>
              <a:buSzPts val="4800"/>
              <a:buFont typeface="Roboto"/>
              <a:buChar char="❖"/>
            </a:pPr>
            <a:r>
              <a:rPr lang="en" sz="4800">
                <a:latin typeface="Roboto"/>
                <a:ea typeface="Roboto"/>
                <a:cs typeface="Roboto"/>
                <a:sym typeface="Roboto"/>
              </a:rPr>
              <a:t>Algebraic method</a:t>
            </a:r>
            <a:endParaRPr sz="48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Iterative Method</a:t>
            </a:r>
            <a:endParaRPr/>
          </a:p>
        </p:txBody>
      </p:sp>
      <p:sp>
        <p:nvSpPr>
          <p:cNvPr id="208" name="Google Shape;208;p28"/>
          <p:cNvSpPr txBox="1"/>
          <p:nvPr/>
        </p:nvSpPr>
        <p:spPr>
          <a:xfrm>
            <a:off x="397250" y="1007825"/>
            <a:ext cx="8055300" cy="4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a:ea typeface="Roboto"/>
                <a:cs typeface="Roboto"/>
                <a:sym typeface="Roboto"/>
              </a:rPr>
              <a:t>At t = 0, an initial probability distribution is assumed, usually </a:t>
            </a:r>
            <a:endParaRPr sz="3000">
              <a:latin typeface="Roboto"/>
              <a:ea typeface="Roboto"/>
              <a:cs typeface="Roboto"/>
              <a:sym typeface="Roboto"/>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None/>
            </a:pPr>
            <a:r>
              <a:rPr lang="en" sz="3000">
                <a:latin typeface="Roboto"/>
                <a:ea typeface="Roboto"/>
                <a:cs typeface="Roboto"/>
                <a:sym typeface="Roboto"/>
              </a:rPr>
              <a:t>where N is the total number of pages, and p</a:t>
            </a:r>
            <a:r>
              <a:rPr baseline="-25000" lang="en" sz="3000">
                <a:latin typeface="Roboto"/>
                <a:ea typeface="Roboto"/>
                <a:cs typeface="Roboto"/>
                <a:sym typeface="Roboto"/>
              </a:rPr>
              <a:t>i</a:t>
            </a:r>
            <a:r>
              <a:rPr lang="en" sz="3000">
                <a:latin typeface="Roboto"/>
                <a:ea typeface="Roboto"/>
                <a:cs typeface="Roboto"/>
                <a:sym typeface="Roboto"/>
              </a:rPr>
              <a:t> ;0 is page i at time 0. </a:t>
            </a:r>
            <a:endParaRPr sz="3000">
              <a:latin typeface="Roboto"/>
              <a:ea typeface="Roboto"/>
              <a:cs typeface="Roboto"/>
              <a:sym typeface="Roboto"/>
            </a:endParaRPr>
          </a:p>
          <a:p>
            <a:pPr indent="0" lvl="0" marL="0" rtl="0" algn="l">
              <a:spcBef>
                <a:spcPts val="0"/>
              </a:spcBef>
              <a:spcAft>
                <a:spcPts val="0"/>
              </a:spcAft>
              <a:buNone/>
            </a:pPr>
            <a:r>
              <a:t/>
            </a:r>
            <a:endParaRPr sz="3000">
              <a:latin typeface="Roboto"/>
              <a:ea typeface="Roboto"/>
              <a:cs typeface="Roboto"/>
              <a:sym typeface="Roboto"/>
            </a:endParaRPr>
          </a:p>
        </p:txBody>
      </p:sp>
      <p:pic>
        <p:nvPicPr>
          <p:cNvPr id="209" name="Google Shape;209;p28"/>
          <p:cNvPicPr preferRelativeResize="0"/>
          <p:nvPr/>
        </p:nvPicPr>
        <p:blipFill rotWithShape="1">
          <a:blip r:embed="rId3">
            <a:alphaModFix/>
          </a:blip>
          <a:srcRect b="72487" l="-87055" r="136350" t="-23192"/>
          <a:stretch/>
        </p:blipFill>
        <p:spPr>
          <a:xfrm>
            <a:off x="673163" y="2083063"/>
            <a:ext cx="1323975" cy="447675"/>
          </a:xfrm>
          <a:prstGeom prst="rect">
            <a:avLst/>
          </a:prstGeom>
          <a:noFill/>
          <a:ln>
            <a:noFill/>
          </a:ln>
        </p:spPr>
      </p:pic>
      <p:pic>
        <p:nvPicPr>
          <p:cNvPr id="210" name="Google Shape;210;p28"/>
          <p:cNvPicPr preferRelativeResize="0"/>
          <p:nvPr/>
        </p:nvPicPr>
        <p:blipFill>
          <a:blip r:embed="rId4">
            <a:alphaModFix/>
          </a:blip>
          <a:stretch>
            <a:fillRect/>
          </a:stretch>
        </p:blipFill>
        <p:spPr>
          <a:xfrm>
            <a:off x="4205425" y="1839825"/>
            <a:ext cx="3095225" cy="146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nvSpPr>
        <p:spPr>
          <a:xfrm>
            <a:off x="301650" y="151500"/>
            <a:ext cx="8540700" cy="48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At each time step, the computation, as detailed above, yields</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where d is the damping factor, or in matrix notation</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 </a:t>
            </a:r>
            <a:endParaRPr sz="2400">
              <a:latin typeface="Roboto"/>
              <a:ea typeface="Roboto"/>
              <a:cs typeface="Roboto"/>
              <a:sym typeface="Roboto"/>
            </a:endParaRPr>
          </a:p>
        </p:txBody>
      </p:sp>
      <p:pic>
        <p:nvPicPr>
          <p:cNvPr id="216" name="Google Shape;216;p29"/>
          <p:cNvPicPr preferRelativeResize="0"/>
          <p:nvPr/>
        </p:nvPicPr>
        <p:blipFill>
          <a:blip r:embed="rId3">
            <a:alphaModFix/>
          </a:blip>
          <a:stretch>
            <a:fillRect/>
          </a:stretch>
        </p:blipFill>
        <p:spPr>
          <a:xfrm>
            <a:off x="311088" y="806100"/>
            <a:ext cx="7814625" cy="1611125"/>
          </a:xfrm>
          <a:prstGeom prst="rect">
            <a:avLst/>
          </a:prstGeom>
          <a:noFill/>
          <a:ln>
            <a:noFill/>
          </a:ln>
        </p:spPr>
      </p:pic>
      <p:pic>
        <p:nvPicPr>
          <p:cNvPr id="217" name="Google Shape;217;p29"/>
          <p:cNvPicPr preferRelativeResize="0"/>
          <p:nvPr/>
        </p:nvPicPr>
        <p:blipFill>
          <a:blip r:embed="rId4">
            <a:alphaModFix/>
          </a:blip>
          <a:stretch>
            <a:fillRect/>
          </a:stretch>
        </p:blipFill>
        <p:spPr>
          <a:xfrm>
            <a:off x="844725" y="3355149"/>
            <a:ext cx="6734775" cy="10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nvSpPr>
        <p:spPr>
          <a:xfrm>
            <a:off x="36775" y="29425"/>
            <a:ext cx="9107100" cy="51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Where</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and 1 is the column vector of length N containing only ones.</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The matrix M is defined as</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 </a:t>
            </a:r>
            <a:endParaRPr sz="2400">
              <a:latin typeface="Roboto"/>
              <a:ea typeface="Roboto"/>
              <a:cs typeface="Roboto"/>
              <a:sym typeface="Roboto"/>
            </a:endParaRPr>
          </a:p>
        </p:txBody>
      </p:sp>
      <p:pic>
        <p:nvPicPr>
          <p:cNvPr id="223" name="Google Shape;223;p30"/>
          <p:cNvPicPr preferRelativeResize="0"/>
          <p:nvPr/>
        </p:nvPicPr>
        <p:blipFill>
          <a:blip r:embed="rId3">
            <a:alphaModFix/>
          </a:blip>
          <a:stretch>
            <a:fillRect/>
          </a:stretch>
        </p:blipFill>
        <p:spPr>
          <a:xfrm>
            <a:off x="1719025" y="665500"/>
            <a:ext cx="5427575" cy="764450"/>
          </a:xfrm>
          <a:prstGeom prst="rect">
            <a:avLst/>
          </a:prstGeom>
          <a:noFill/>
          <a:ln>
            <a:noFill/>
          </a:ln>
        </p:spPr>
      </p:pic>
      <p:pic>
        <p:nvPicPr>
          <p:cNvPr id="224" name="Google Shape;224;p30"/>
          <p:cNvPicPr preferRelativeResize="0"/>
          <p:nvPr/>
        </p:nvPicPr>
        <p:blipFill>
          <a:blip r:embed="rId4">
            <a:alphaModFix/>
          </a:blip>
          <a:stretch>
            <a:fillRect/>
          </a:stretch>
        </p:blipFill>
        <p:spPr>
          <a:xfrm>
            <a:off x="688875" y="2630850"/>
            <a:ext cx="7486650" cy="148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nvSpPr>
        <p:spPr>
          <a:xfrm>
            <a:off x="88275" y="110350"/>
            <a:ext cx="8930700" cy="50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i.e.</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t>where A  denotes the</a:t>
            </a:r>
            <a:r>
              <a:rPr lang="en" sz="2400">
                <a:uFill>
                  <a:noFill/>
                </a:uFill>
                <a:hlinkClick r:id="rId3"/>
              </a:rPr>
              <a:t> </a:t>
            </a:r>
            <a:r>
              <a:rPr lang="en" sz="2400"/>
              <a:t>adjacency matrix of the graph and K is the diagonal matrix with the outdegrees in the diagonal. </a:t>
            </a:r>
            <a:endParaRPr sz="2400"/>
          </a:p>
        </p:txBody>
      </p:sp>
      <p:pic>
        <p:nvPicPr>
          <p:cNvPr id="230" name="Google Shape;230;p31"/>
          <p:cNvPicPr preferRelativeResize="0"/>
          <p:nvPr/>
        </p:nvPicPr>
        <p:blipFill>
          <a:blip r:embed="rId4">
            <a:alphaModFix/>
          </a:blip>
          <a:stretch>
            <a:fillRect/>
          </a:stretch>
        </p:blipFill>
        <p:spPr>
          <a:xfrm>
            <a:off x="2336375" y="178150"/>
            <a:ext cx="3542950" cy="74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nvSpPr>
        <p:spPr>
          <a:xfrm>
            <a:off x="88275" y="110350"/>
            <a:ext cx="8930700" cy="50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i.e.</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n" sz="2400"/>
              <a:t>where A  denotes the</a:t>
            </a:r>
            <a:r>
              <a:rPr lang="en" sz="2400">
                <a:uFill>
                  <a:noFill/>
                </a:uFill>
                <a:hlinkClick r:id="rId3"/>
              </a:rPr>
              <a:t> </a:t>
            </a:r>
            <a:r>
              <a:rPr lang="en" sz="2400"/>
              <a:t>adjacency matrix of the graph and K is the diagonal matrix with the outdegrees in the diagonal.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probability calculation is made for each page at a time point, then repeated for the next time point. The computation ends when for some small ϵ-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i.e., when convergence is assumed.</a:t>
            </a:r>
            <a:endParaRPr sz="2400"/>
          </a:p>
        </p:txBody>
      </p:sp>
      <p:pic>
        <p:nvPicPr>
          <p:cNvPr id="236" name="Google Shape;236;p32"/>
          <p:cNvPicPr preferRelativeResize="0"/>
          <p:nvPr/>
        </p:nvPicPr>
        <p:blipFill>
          <a:blip r:embed="rId4">
            <a:alphaModFix/>
          </a:blip>
          <a:stretch>
            <a:fillRect/>
          </a:stretch>
        </p:blipFill>
        <p:spPr>
          <a:xfrm>
            <a:off x="2336375" y="178150"/>
            <a:ext cx="3542950" cy="748925"/>
          </a:xfrm>
          <a:prstGeom prst="rect">
            <a:avLst/>
          </a:prstGeom>
          <a:noFill/>
          <a:ln>
            <a:noFill/>
          </a:ln>
        </p:spPr>
      </p:pic>
      <p:pic>
        <p:nvPicPr>
          <p:cNvPr id="237" name="Google Shape;237;p32"/>
          <p:cNvPicPr preferRelativeResize="0"/>
          <p:nvPr/>
        </p:nvPicPr>
        <p:blipFill>
          <a:blip r:embed="rId5">
            <a:alphaModFix/>
          </a:blip>
          <a:stretch>
            <a:fillRect/>
          </a:stretch>
        </p:blipFill>
        <p:spPr>
          <a:xfrm>
            <a:off x="1936613" y="3210100"/>
            <a:ext cx="4829175"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 in the presentation:</a:t>
            </a:r>
            <a:endParaRPr/>
          </a:p>
        </p:txBody>
      </p:sp>
      <p:grpSp>
        <p:nvGrpSpPr>
          <p:cNvPr id="100" name="Google Shape;100;p15"/>
          <p:cNvGrpSpPr/>
          <p:nvPr/>
        </p:nvGrpSpPr>
        <p:grpSpPr>
          <a:xfrm>
            <a:off x="431925" y="1304822"/>
            <a:ext cx="2628925" cy="2826046"/>
            <a:chOff x="431925" y="1304875"/>
            <a:chExt cx="2628925" cy="3416400"/>
          </a:xfrm>
        </p:grpSpPr>
        <p:sp>
          <p:nvSpPr>
            <p:cNvPr id="101" name="Google Shape;101;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Raj Hansini Khoiwal</a:t>
            </a:r>
            <a:endParaRPr>
              <a:solidFill>
                <a:schemeClr val="lt1"/>
              </a:solidFill>
            </a:endParaRPr>
          </a:p>
        </p:txBody>
      </p:sp>
      <p:sp>
        <p:nvSpPr>
          <p:cNvPr id="104" name="Google Shape;104;p15"/>
          <p:cNvSpPr txBox="1"/>
          <p:nvPr>
            <p:ph idx="4294967295" type="body"/>
          </p:nvPr>
        </p:nvSpPr>
        <p:spPr>
          <a:xfrm>
            <a:off x="508325" y="1709600"/>
            <a:ext cx="2478600" cy="179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arenR"/>
            </a:pPr>
            <a:r>
              <a:rPr lang="en" sz="1600"/>
              <a:t>What’s and Why’s.</a:t>
            </a:r>
            <a:endParaRPr sz="1600"/>
          </a:p>
          <a:p>
            <a:pPr indent="-330200" lvl="0" marL="457200" rtl="0" algn="l">
              <a:spcBef>
                <a:spcPts val="0"/>
              </a:spcBef>
              <a:spcAft>
                <a:spcPts val="0"/>
              </a:spcAft>
              <a:buSzPts val="1600"/>
              <a:buAutoNum type="arabicParenR"/>
            </a:pPr>
            <a:r>
              <a:rPr lang="en" sz="1600"/>
              <a:t>Algorithm.</a:t>
            </a:r>
            <a:endParaRPr sz="1600"/>
          </a:p>
          <a:p>
            <a:pPr indent="-330200" lvl="0" marL="457200" rtl="0" algn="l">
              <a:spcBef>
                <a:spcPts val="0"/>
              </a:spcBef>
              <a:spcAft>
                <a:spcPts val="0"/>
              </a:spcAft>
              <a:buSzPts val="1600"/>
              <a:buAutoNum type="arabicParenR"/>
            </a:pPr>
            <a:r>
              <a:rPr lang="en" sz="1600"/>
              <a:t>Math behind the algorithm.</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grpSp>
        <p:nvGrpSpPr>
          <p:cNvPr id="105" name="Google Shape;105;p15"/>
          <p:cNvGrpSpPr/>
          <p:nvPr/>
        </p:nvGrpSpPr>
        <p:grpSpPr>
          <a:xfrm>
            <a:off x="3320450" y="1304931"/>
            <a:ext cx="2632500" cy="2833562"/>
            <a:chOff x="3320450" y="1304875"/>
            <a:chExt cx="2632500" cy="3416400"/>
          </a:xfrm>
        </p:grpSpPr>
        <p:sp>
          <p:nvSpPr>
            <p:cNvPr id="106" name="Google Shape;106;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Chetan Rajput</a:t>
            </a:r>
            <a:endParaRPr>
              <a:solidFill>
                <a:schemeClr val="lt1"/>
              </a:solidFill>
            </a:endParaRPr>
          </a:p>
        </p:txBody>
      </p:sp>
      <p:sp>
        <p:nvSpPr>
          <p:cNvPr id="109" name="Google Shape;109;p15"/>
          <p:cNvSpPr txBox="1"/>
          <p:nvPr>
            <p:ph idx="4294967295" type="body"/>
          </p:nvPr>
        </p:nvSpPr>
        <p:spPr>
          <a:xfrm>
            <a:off x="3396775" y="1709600"/>
            <a:ext cx="2478600" cy="231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arenR"/>
            </a:pPr>
            <a:r>
              <a:rPr lang="en" sz="1600"/>
              <a:t>Examples</a:t>
            </a:r>
            <a:endParaRPr sz="1600"/>
          </a:p>
          <a:p>
            <a:pPr indent="-330200" lvl="0" marL="457200" rtl="0" algn="l">
              <a:spcBef>
                <a:spcPts val="0"/>
              </a:spcBef>
              <a:spcAft>
                <a:spcPts val="0"/>
              </a:spcAft>
              <a:buSzPts val="1600"/>
              <a:buAutoNum type="arabicParenR"/>
            </a:pPr>
            <a:r>
              <a:rPr lang="en" sz="1600"/>
              <a:t>Convergence</a:t>
            </a:r>
            <a:endParaRPr sz="1600"/>
          </a:p>
          <a:p>
            <a:pPr indent="0" lvl="0" marL="0" rtl="0" algn="l">
              <a:spcBef>
                <a:spcPts val="1600"/>
              </a:spcBef>
              <a:spcAft>
                <a:spcPts val="1600"/>
              </a:spcAft>
              <a:buNone/>
            </a:pPr>
            <a:r>
              <a:t/>
            </a:r>
            <a:endParaRPr sz="1600"/>
          </a:p>
        </p:txBody>
      </p:sp>
      <p:grpSp>
        <p:nvGrpSpPr>
          <p:cNvPr id="110" name="Google Shape;110;p15"/>
          <p:cNvGrpSpPr/>
          <p:nvPr/>
        </p:nvGrpSpPr>
        <p:grpSpPr>
          <a:xfrm>
            <a:off x="6212550" y="1304857"/>
            <a:ext cx="2632500" cy="2826046"/>
            <a:chOff x="6212550" y="1304875"/>
            <a:chExt cx="2632500" cy="3416400"/>
          </a:xfrm>
        </p:grpSpPr>
        <p:sp>
          <p:nvSpPr>
            <p:cNvPr id="111" name="Google Shape;111;p1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Pulaksh Garg</a:t>
            </a:r>
            <a:endParaRPr>
              <a:solidFill>
                <a:schemeClr val="lt1"/>
              </a:solidFill>
            </a:endParaRPr>
          </a:p>
        </p:txBody>
      </p:sp>
      <p:sp>
        <p:nvSpPr>
          <p:cNvPr id="114" name="Google Shape;114;p15"/>
          <p:cNvSpPr txBox="1"/>
          <p:nvPr/>
        </p:nvSpPr>
        <p:spPr>
          <a:xfrm>
            <a:off x="2383575" y="4512500"/>
            <a:ext cx="38889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Let’s get straight to the point and dive deep. </a:t>
            </a:r>
            <a:endParaRPr>
              <a:latin typeface="Roboto"/>
              <a:ea typeface="Roboto"/>
              <a:cs typeface="Roboto"/>
              <a:sym typeface="Roboto"/>
            </a:endParaRPr>
          </a:p>
        </p:txBody>
      </p:sp>
      <p:sp>
        <p:nvSpPr>
          <p:cNvPr id="115" name="Google Shape;115;p15"/>
          <p:cNvSpPr txBox="1"/>
          <p:nvPr>
            <p:ph idx="4294967295" type="body"/>
          </p:nvPr>
        </p:nvSpPr>
        <p:spPr>
          <a:xfrm>
            <a:off x="6272475" y="1709600"/>
            <a:ext cx="2478600" cy="231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arenR"/>
            </a:pPr>
            <a:r>
              <a:rPr lang="en" sz="1600"/>
              <a:t>Modifications</a:t>
            </a:r>
            <a:endParaRPr sz="1600"/>
          </a:p>
          <a:p>
            <a:pPr indent="-330200" lvl="0" marL="457200" rtl="0" algn="l">
              <a:spcBef>
                <a:spcPts val="0"/>
              </a:spcBef>
              <a:spcAft>
                <a:spcPts val="0"/>
              </a:spcAft>
              <a:buSzPts val="1600"/>
              <a:buAutoNum type="arabicParenR"/>
            </a:pPr>
            <a:r>
              <a:rPr lang="en" sz="1600"/>
              <a:t>Applications</a:t>
            </a:r>
            <a:endParaRPr sz="1600"/>
          </a:p>
          <a:p>
            <a:pPr indent="0" lvl="0" marL="0" rtl="0" algn="l">
              <a:spcBef>
                <a:spcPts val="1600"/>
              </a:spcBef>
              <a:spcAft>
                <a:spcPts val="1600"/>
              </a:spcAft>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86625" y="71525"/>
            <a:ext cx="4081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Algebraic Method:</a:t>
            </a:r>
            <a:endParaRPr/>
          </a:p>
        </p:txBody>
      </p:sp>
      <p:sp>
        <p:nvSpPr>
          <p:cNvPr id="243" name="Google Shape;243;p33"/>
          <p:cNvSpPr txBox="1"/>
          <p:nvPr/>
        </p:nvSpPr>
        <p:spPr>
          <a:xfrm>
            <a:off x="90825" y="613100"/>
            <a:ext cx="8800500" cy="39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For                     </a:t>
            </a:r>
            <a:r>
              <a:rPr lang="en" sz="2400"/>
              <a:t>i.e. in the</a:t>
            </a:r>
            <a:r>
              <a:rPr lang="en" sz="2400">
                <a:uFill>
                  <a:noFill/>
                </a:uFill>
                <a:hlinkClick r:id="rId3"/>
              </a:rPr>
              <a:t> </a:t>
            </a:r>
            <a:r>
              <a:rPr lang="en" sz="2400"/>
              <a:t>steady state, the equation (1) reads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solution is given by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with the</a:t>
            </a:r>
            <a:r>
              <a:rPr lang="en" sz="2400">
                <a:uFill>
                  <a:noFill/>
                </a:uFill>
                <a:hlinkClick r:id="rId4"/>
              </a:rPr>
              <a:t> </a:t>
            </a:r>
            <a:r>
              <a:rPr lang="en" sz="2400"/>
              <a:t>identity matrix I. </a:t>
            </a:r>
            <a:endParaRPr sz="2400"/>
          </a:p>
          <a:p>
            <a:pPr indent="0" lvl="0" marL="0" rtl="0" algn="l">
              <a:spcBef>
                <a:spcPts val="0"/>
              </a:spcBef>
              <a:spcAft>
                <a:spcPts val="0"/>
              </a:spcAft>
              <a:buNone/>
            </a:pPr>
            <a:r>
              <a:rPr lang="en" sz="2400"/>
              <a:t> </a:t>
            </a:r>
            <a:r>
              <a:rPr lang="en" sz="2400">
                <a:latin typeface="Roboto"/>
                <a:ea typeface="Roboto"/>
                <a:cs typeface="Roboto"/>
                <a:sym typeface="Roboto"/>
              </a:rPr>
              <a:t>    </a:t>
            </a:r>
            <a:r>
              <a:rPr lang="en">
                <a:latin typeface="Roboto"/>
                <a:ea typeface="Roboto"/>
                <a:cs typeface="Roboto"/>
                <a:sym typeface="Roboto"/>
              </a:rPr>
              <a:t>    </a:t>
            </a:r>
            <a:endParaRPr>
              <a:latin typeface="Roboto"/>
              <a:ea typeface="Roboto"/>
              <a:cs typeface="Roboto"/>
              <a:sym typeface="Roboto"/>
            </a:endParaRPr>
          </a:p>
        </p:txBody>
      </p:sp>
      <p:pic>
        <p:nvPicPr>
          <p:cNvPr id="244" name="Google Shape;244;p33"/>
          <p:cNvPicPr preferRelativeResize="0"/>
          <p:nvPr/>
        </p:nvPicPr>
        <p:blipFill>
          <a:blip r:embed="rId5">
            <a:alphaModFix/>
          </a:blip>
          <a:stretch>
            <a:fillRect/>
          </a:stretch>
        </p:blipFill>
        <p:spPr>
          <a:xfrm>
            <a:off x="777850" y="716125"/>
            <a:ext cx="1129991" cy="448100"/>
          </a:xfrm>
          <a:prstGeom prst="rect">
            <a:avLst/>
          </a:prstGeom>
          <a:noFill/>
          <a:ln>
            <a:noFill/>
          </a:ln>
        </p:spPr>
      </p:pic>
      <p:pic>
        <p:nvPicPr>
          <p:cNvPr id="245" name="Google Shape;245;p33"/>
          <p:cNvPicPr preferRelativeResize="0"/>
          <p:nvPr/>
        </p:nvPicPr>
        <p:blipFill>
          <a:blip r:embed="rId6">
            <a:alphaModFix/>
          </a:blip>
          <a:stretch>
            <a:fillRect/>
          </a:stretch>
        </p:blipFill>
        <p:spPr>
          <a:xfrm>
            <a:off x="2092048" y="1164223"/>
            <a:ext cx="3985950" cy="909100"/>
          </a:xfrm>
          <a:prstGeom prst="rect">
            <a:avLst/>
          </a:prstGeom>
          <a:noFill/>
          <a:ln>
            <a:noFill/>
          </a:ln>
        </p:spPr>
      </p:pic>
      <p:pic>
        <p:nvPicPr>
          <p:cNvPr id="246" name="Google Shape;246;p33"/>
          <p:cNvPicPr preferRelativeResize="0"/>
          <p:nvPr/>
        </p:nvPicPr>
        <p:blipFill>
          <a:blip r:embed="rId7">
            <a:alphaModFix/>
          </a:blip>
          <a:stretch>
            <a:fillRect/>
          </a:stretch>
        </p:blipFill>
        <p:spPr>
          <a:xfrm>
            <a:off x="3558850" y="2558225"/>
            <a:ext cx="4204225" cy="996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nvSpPr>
        <p:spPr>
          <a:xfrm>
            <a:off x="0" y="0"/>
            <a:ext cx="9063000" cy="51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252" name="Google Shape;252;p34"/>
          <p:cNvSpPr txBox="1"/>
          <p:nvPr/>
        </p:nvSpPr>
        <p:spPr>
          <a:xfrm>
            <a:off x="36800" y="0"/>
            <a:ext cx="8712300" cy="49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rPr lang="en" sz="3000"/>
              <a:t>The solution exists and is unique for 0 &lt; d &lt; 1.</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This can be seen by noting that M is by construction a</a:t>
            </a:r>
            <a:r>
              <a:rPr lang="en" sz="3000">
                <a:uFill>
                  <a:noFill/>
                </a:uFill>
                <a:hlinkClick r:id="rId3"/>
              </a:rPr>
              <a:t> </a:t>
            </a:r>
            <a:r>
              <a:rPr lang="en" sz="3000"/>
              <a:t>stochastic matrix and hence has an eigenvalue equal to one as a consequence of the Perron-Frobenius theorem. </a:t>
            </a:r>
            <a:endParaRPr sz="3000"/>
          </a:p>
          <a:p>
            <a:pPr indent="0" lvl="0" marL="0" rtl="0" algn="l">
              <a:spcBef>
                <a:spcPts val="0"/>
              </a:spcBef>
              <a:spcAft>
                <a:spcPts val="0"/>
              </a:spcAft>
              <a:buNone/>
            </a:pPr>
            <a:r>
              <a:t/>
            </a:r>
            <a:endParaRPr sz="3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Bachelorette</a:t>
            </a:r>
            <a:r>
              <a:rPr lang="en"/>
              <a:t>:</a:t>
            </a:r>
            <a:endParaRPr/>
          </a:p>
        </p:txBody>
      </p:sp>
      <p:pic>
        <p:nvPicPr>
          <p:cNvPr id="263" name="Google Shape;263;p36"/>
          <p:cNvPicPr preferRelativeResize="0"/>
          <p:nvPr/>
        </p:nvPicPr>
        <p:blipFill>
          <a:blip r:embed="rId3">
            <a:alphaModFix/>
          </a:blip>
          <a:stretch>
            <a:fillRect/>
          </a:stretch>
        </p:blipFill>
        <p:spPr>
          <a:xfrm>
            <a:off x="1188463" y="1017800"/>
            <a:ext cx="6767063" cy="382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a:t>
            </a:r>
            <a:endParaRPr/>
          </a:p>
        </p:txBody>
      </p:sp>
      <p:pic>
        <p:nvPicPr>
          <p:cNvPr id="269" name="Google Shape;269;p37"/>
          <p:cNvPicPr preferRelativeResize="0"/>
          <p:nvPr/>
        </p:nvPicPr>
        <p:blipFill>
          <a:blip r:embed="rId3">
            <a:alphaModFix/>
          </a:blip>
          <a:stretch>
            <a:fillRect/>
          </a:stretch>
        </p:blipFill>
        <p:spPr>
          <a:xfrm>
            <a:off x="1170913" y="1017800"/>
            <a:ext cx="6802175" cy="382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to date?</a:t>
            </a:r>
            <a:endParaRPr/>
          </a:p>
        </p:txBody>
      </p:sp>
      <p:pic>
        <p:nvPicPr>
          <p:cNvPr id="275" name="Google Shape;275;p38"/>
          <p:cNvPicPr preferRelativeResize="0"/>
          <p:nvPr/>
        </p:nvPicPr>
        <p:blipFill>
          <a:blip r:embed="rId3">
            <a:alphaModFix/>
          </a:blip>
          <a:stretch>
            <a:fillRect/>
          </a:stretch>
        </p:blipFill>
        <p:spPr>
          <a:xfrm>
            <a:off x="1163100" y="1017800"/>
            <a:ext cx="6817802" cy="3820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Endorsements</a:t>
            </a:r>
            <a:r>
              <a:rPr lang="en"/>
              <a:t>:</a:t>
            </a:r>
            <a:endParaRPr/>
          </a:p>
        </p:txBody>
      </p:sp>
      <p:pic>
        <p:nvPicPr>
          <p:cNvPr id="281" name="Google Shape;281;p39"/>
          <p:cNvPicPr preferRelativeResize="0"/>
          <p:nvPr/>
        </p:nvPicPr>
        <p:blipFill>
          <a:blip r:embed="rId3">
            <a:alphaModFix/>
          </a:blip>
          <a:stretch>
            <a:fillRect/>
          </a:stretch>
        </p:blipFill>
        <p:spPr>
          <a:xfrm>
            <a:off x="1168538" y="1017800"/>
            <a:ext cx="6806931" cy="382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formation:</a:t>
            </a:r>
            <a:endParaRPr/>
          </a:p>
        </p:txBody>
      </p:sp>
      <p:pic>
        <p:nvPicPr>
          <p:cNvPr id="287" name="Google Shape;287;p40"/>
          <p:cNvPicPr preferRelativeResize="0"/>
          <p:nvPr/>
        </p:nvPicPr>
        <p:blipFill>
          <a:blip r:embed="rId3">
            <a:alphaModFix/>
          </a:blip>
          <a:stretch>
            <a:fillRect/>
          </a:stretch>
        </p:blipFill>
        <p:spPr>
          <a:xfrm>
            <a:off x="1168538" y="1017800"/>
            <a:ext cx="6806931" cy="382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to select?</a:t>
            </a:r>
            <a:endParaRPr/>
          </a:p>
        </p:txBody>
      </p:sp>
      <p:pic>
        <p:nvPicPr>
          <p:cNvPr id="293" name="Google Shape;293;p41"/>
          <p:cNvPicPr preferRelativeResize="0"/>
          <p:nvPr/>
        </p:nvPicPr>
        <p:blipFill>
          <a:blip r:embed="rId3">
            <a:alphaModFix/>
          </a:blip>
          <a:stretch>
            <a:fillRect/>
          </a:stretch>
        </p:blipFill>
        <p:spPr>
          <a:xfrm>
            <a:off x="1160050" y="1017800"/>
            <a:ext cx="6823906" cy="382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Ratings:</a:t>
            </a:r>
            <a:endParaRPr/>
          </a:p>
        </p:txBody>
      </p:sp>
      <p:pic>
        <p:nvPicPr>
          <p:cNvPr id="299" name="Google Shape;299;p42"/>
          <p:cNvPicPr preferRelativeResize="0"/>
          <p:nvPr/>
        </p:nvPicPr>
        <p:blipFill>
          <a:blip r:embed="rId3">
            <a:alphaModFix/>
          </a:blip>
          <a:stretch>
            <a:fillRect/>
          </a:stretch>
        </p:blipFill>
        <p:spPr>
          <a:xfrm>
            <a:off x="1180038" y="1017800"/>
            <a:ext cx="6783925" cy="3820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6"/>
          <p:cNvSpPr txBox="1"/>
          <p:nvPr>
            <p:ph idx="1" type="subTitle"/>
          </p:nvPr>
        </p:nvSpPr>
        <p:spPr>
          <a:xfrm>
            <a:off x="265500" y="418225"/>
            <a:ext cx="4045200" cy="38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0000"/>
                </a:solidFill>
                <a:latin typeface="Arial"/>
                <a:ea typeface="Arial"/>
                <a:cs typeface="Arial"/>
                <a:sym typeface="Arial"/>
              </a:rPr>
              <a:t>Larry Page and</a:t>
            </a:r>
            <a:r>
              <a:rPr lang="en" sz="2200">
                <a:solidFill>
                  <a:srgbClr val="000000"/>
                </a:solidFill>
                <a:uFill>
                  <a:noFill/>
                </a:uFill>
                <a:latin typeface="Arial"/>
                <a:ea typeface="Arial"/>
                <a:cs typeface="Arial"/>
                <a:sym typeface="Arial"/>
                <a:hlinkClick r:id="rId3"/>
              </a:rPr>
              <a:t> </a:t>
            </a:r>
            <a:r>
              <a:rPr lang="en" sz="2200">
                <a:solidFill>
                  <a:srgbClr val="000000"/>
                </a:solidFill>
                <a:latin typeface="Arial"/>
                <a:ea typeface="Arial"/>
                <a:cs typeface="Arial"/>
                <a:sym typeface="Arial"/>
              </a:rPr>
              <a:t>Sergey Brin developed PageRank at</a:t>
            </a:r>
            <a:r>
              <a:rPr lang="en" sz="2200">
                <a:solidFill>
                  <a:srgbClr val="000000"/>
                </a:solidFill>
                <a:uFill>
                  <a:noFill/>
                </a:uFill>
                <a:latin typeface="Arial"/>
                <a:ea typeface="Arial"/>
                <a:cs typeface="Arial"/>
                <a:sym typeface="Arial"/>
                <a:hlinkClick r:id="rId4"/>
              </a:rPr>
              <a:t> </a:t>
            </a:r>
            <a:r>
              <a:rPr lang="en" sz="2200">
                <a:solidFill>
                  <a:srgbClr val="000000"/>
                </a:solidFill>
                <a:latin typeface="Arial"/>
                <a:ea typeface="Arial"/>
                <a:cs typeface="Arial"/>
                <a:sym typeface="Arial"/>
              </a:rPr>
              <a:t>Stanford University in 1996 as part of a research project about a new kind of search engine. Sergey Brin had the idea that information on the web could be ordered in a hierarchy by "link popularity": a page ranks higher as there are more links to it.</a:t>
            </a:r>
            <a:endParaRPr sz="2200"/>
          </a:p>
        </p:txBody>
      </p:sp>
      <p:pic>
        <p:nvPicPr>
          <p:cNvPr id="121" name="Google Shape;121;p16"/>
          <p:cNvPicPr preferRelativeResize="0"/>
          <p:nvPr/>
        </p:nvPicPr>
        <p:blipFill>
          <a:blip r:embed="rId5">
            <a:alphaModFix/>
          </a:blip>
          <a:stretch>
            <a:fillRect/>
          </a:stretch>
        </p:blipFill>
        <p:spPr>
          <a:xfrm>
            <a:off x="4572000" y="0"/>
            <a:ext cx="4528501" cy="2612100"/>
          </a:xfrm>
          <a:prstGeom prst="rect">
            <a:avLst/>
          </a:prstGeom>
          <a:noFill/>
          <a:ln>
            <a:noFill/>
          </a:ln>
        </p:spPr>
      </p:pic>
      <p:pic>
        <p:nvPicPr>
          <p:cNvPr id="122" name="Google Shape;122;p16"/>
          <p:cNvPicPr preferRelativeResize="0"/>
          <p:nvPr/>
        </p:nvPicPr>
        <p:blipFill>
          <a:blip r:embed="rId6">
            <a:alphaModFix/>
          </a:blip>
          <a:stretch>
            <a:fillRect/>
          </a:stretch>
        </p:blipFill>
        <p:spPr>
          <a:xfrm>
            <a:off x="4572000" y="2650125"/>
            <a:ext cx="4571999" cy="2568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Bachelors =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Endorsement = outgoing link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Page-rank in disguise</a:t>
            </a:r>
            <a:r>
              <a:rPr lang="en"/>
              <a:t>:</a:t>
            </a:r>
            <a:endParaRPr/>
          </a:p>
        </p:txBody>
      </p:sp>
      <p:pic>
        <p:nvPicPr>
          <p:cNvPr id="310" name="Google Shape;310;p44"/>
          <p:cNvPicPr preferRelativeResize="0"/>
          <p:nvPr/>
        </p:nvPicPr>
        <p:blipFill>
          <a:blip r:embed="rId3">
            <a:alphaModFix/>
          </a:blip>
          <a:stretch>
            <a:fillRect/>
          </a:stretch>
        </p:blipFill>
        <p:spPr>
          <a:xfrm>
            <a:off x="1173950" y="1017800"/>
            <a:ext cx="6796090" cy="3820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Weights of the graph:</a:t>
            </a:r>
            <a:endParaRPr/>
          </a:p>
        </p:txBody>
      </p:sp>
      <p:pic>
        <p:nvPicPr>
          <p:cNvPr id="316" name="Google Shape;316;p45"/>
          <p:cNvPicPr preferRelativeResize="0"/>
          <p:nvPr/>
        </p:nvPicPr>
        <p:blipFill>
          <a:blip r:embed="rId3">
            <a:alphaModFix/>
          </a:blip>
          <a:stretch>
            <a:fillRect/>
          </a:stretch>
        </p:blipFill>
        <p:spPr>
          <a:xfrm>
            <a:off x="1178675" y="1017800"/>
            <a:ext cx="6786645" cy="382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(R):</a:t>
            </a:r>
            <a:endParaRPr/>
          </a:p>
        </p:txBody>
      </p:sp>
      <p:pic>
        <p:nvPicPr>
          <p:cNvPr id="322" name="Google Shape;322;p46"/>
          <p:cNvPicPr preferRelativeResize="0"/>
          <p:nvPr/>
        </p:nvPicPr>
        <p:blipFill>
          <a:blip r:embed="rId3">
            <a:alphaModFix/>
          </a:blip>
          <a:stretch>
            <a:fillRect/>
          </a:stretch>
        </p:blipFill>
        <p:spPr>
          <a:xfrm>
            <a:off x="1178675" y="1017800"/>
            <a:ext cx="6786645" cy="382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(R):</a:t>
            </a:r>
            <a:endParaRPr/>
          </a:p>
        </p:txBody>
      </p:sp>
      <p:pic>
        <p:nvPicPr>
          <p:cNvPr id="328" name="Google Shape;328;p47"/>
          <p:cNvPicPr preferRelativeResize="0"/>
          <p:nvPr/>
        </p:nvPicPr>
        <p:blipFill>
          <a:blip r:embed="rId3">
            <a:alphaModFix/>
          </a:blip>
          <a:stretch>
            <a:fillRect/>
          </a:stretch>
        </p:blipFill>
        <p:spPr>
          <a:xfrm>
            <a:off x="1179363" y="1017800"/>
            <a:ext cx="6785286" cy="382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a:t>
            </a:r>
            <a:endParaRPr/>
          </a:p>
        </p:txBody>
      </p:sp>
      <p:pic>
        <p:nvPicPr>
          <p:cNvPr id="334" name="Google Shape;334;p48"/>
          <p:cNvPicPr preferRelativeResize="0"/>
          <p:nvPr/>
        </p:nvPicPr>
        <p:blipFill>
          <a:blip r:embed="rId3">
            <a:alphaModFix/>
          </a:blip>
          <a:stretch>
            <a:fillRect/>
          </a:stretch>
        </p:blipFill>
        <p:spPr>
          <a:xfrm>
            <a:off x="1173288" y="1017800"/>
            <a:ext cx="6797435" cy="3820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a:t>
            </a:r>
            <a:endParaRPr/>
          </a:p>
        </p:txBody>
      </p:sp>
      <p:pic>
        <p:nvPicPr>
          <p:cNvPr id="340" name="Google Shape;340;p49"/>
          <p:cNvPicPr preferRelativeResize="0"/>
          <p:nvPr/>
        </p:nvPicPr>
        <p:blipFill>
          <a:blip r:embed="rId3">
            <a:alphaModFix/>
          </a:blip>
          <a:stretch>
            <a:fillRect/>
          </a:stretch>
        </p:blipFill>
        <p:spPr>
          <a:xfrm>
            <a:off x="1170913" y="1017800"/>
            <a:ext cx="6802175" cy="382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a:t>
            </a:r>
            <a:endParaRPr/>
          </a:p>
        </p:txBody>
      </p:sp>
      <p:pic>
        <p:nvPicPr>
          <p:cNvPr id="346" name="Google Shape;346;p50"/>
          <p:cNvPicPr preferRelativeResize="0"/>
          <p:nvPr/>
        </p:nvPicPr>
        <p:blipFill>
          <a:blip r:embed="rId3">
            <a:alphaModFix/>
          </a:blip>
          <a:stretch>
            <a:fillRect/>
          </a:stretch>
        </p:blipFill>
        <p:spPr>
          <a:xfrm>
            <a:off x="1187088" y="1017800"/>
            <a:ext cx="6769837" cy="3820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Iteration</a:t>
            </a:r>
            <a:endParaRPr/>
          </a:p>
        </p:txBody>
      </p:sp>
      <p:pic>
        <p:nvPicPr>
          <p:cNvPr id="352" name="Google Shape;352;p51"/>
          <p:cNvPicPr preferRelativeResize="0"/>
          <p:nvPr/>
        </p:nvPicPr>
        <p:blipFill>
          <a:blip r:embed="rId3">
            <a:alphaModFix/>
          </a:blip>
          <a:stretch>
            <a:fillRect/>
          </a:stretch>
        </p:blipFill>
        <p:spPr>
          <a:xfrm>
            <a:off x="1181713" y="1017800"/>
            <a:ext cx="6780581" cy="382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Convergence:</a:t>
            </a:r>
            <a:endParaRPr/>
          </a:p>
        </p:txBody>
      </p:sp>
      <p:pic>
        <p:nvPicPr>
          <p:cNvPr id="358" name="Google Shape;358;p52"/>
          <p:cNvPicPr preferRelativeResize="0"/>
          <p:nvPr/>
        </p:nvPicPr>
        <p:blipFill>
          <a:blip r:embed="rId3">
            <a:alphaModFix/>
          </a:blip>
          <a:stretch>
            <a:fillRect/>
          </a:stretch>
        </p:blipFill>
        <p:spPr>
          <a:xfrm>
            <a:off x="1176325" y="1017800"/>
            <a:ext cx="6791361" cy="382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311700" y="410000"/>
            <a:ext cx="5308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Page Rank Algorithm:</a:t>
            </a:r>
            <a:endParaRPr/>
          </a:p>
        </p:txBody>
      </p:sp>
      <p:pic>
        <p:nvPicPr>
          <p:cNvPr id="128" name="Google Shape;128;p17"/>
          <p:cNvPicPr preferRelativeResize="0"/>
          <p:nvPr/>
        </p:nvPicPr>
        <p:blipFill>
          <a:blip r:embed="rId3">
            <a:alphaModFix/>
          </a:blip>
          <a:stretch>
            <a:fillRect/>
          </a:stretch>
        </p:blipFill>
        <p:spPr>
          <a:xfrm>
            <a:off x="5941600" y="123850"/>
            <a:ext cx="2144175" cy="2144175"/>
          </a:xfrm>
          <a:prstGeom prst="rect">
            <a:avLst/>
          </a:prstGeom>
          <a:noFill/>
          <a:ln>
            <a:noFill/>
          </a:ln>
        </p:spPr>
      </p:pic>
      <p:sp>
        <p:nvSpPr>
          <p:cNvPr id="129" name="Google Shape;129;p17"/>
          <p:cNvSpPr txBox="1"/>
          <p:nvPr/>
        </p:nvSpPr>
        <p:spPr>
          <a:xfrm>
            <a:off x="476925" y="1298725"/>
            <a:ext cx="5464800" cy="251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PageRank</a:t>
            </a:r>
            <a:r>
              <a:rPr lang="en"/>
              <a:t> (</a:t>
            </a:r>
            <a:r>
              <a:rPr b="1" lang="en"/>
              <a:t>PR</a:t>
            </a:r>
            <a:r>
              <a:rPr lang="en"/>
              <a:t>) is an</a:t>
            </a:r>
            <a:r>
              <a:rPr lang="en">
                <a:uFill>
                  <a:noFill/>
                </a:uFill>
                <a:hlinkClick r:id="rId4"/>
              </a:rPr>
              <a:t> </a:t>
            </a:r>
            <a:r>
              <a:rPr lang="en"/>
              <a:t>algorithm used by Google Search to rank</a:t>
            </a:r>
            <a:r>
              <a:rPr lang="en">
                <a:uFill>
                  <a:noFill/>
                </a:uFill>
                <a:hlinkClick r:id="rId5"/>
              </a:rPr>
              <a:t> </a:t>
            </a:r>
            <a:r>
              <a:rPr lang="en"/>
              <a:t>web pages in their</a:t>
            </a:r>
            <a:r>
              <a:rPr lang="en">
                <a:uFill>
                  <a:noFill/>
                </a:uFill>
                <a:hlinkClick r:id="rId6"/>
              </a:rPr>
              <a:t> </a:t>
            </a:r>
            <a:r>
              <a:rPr lang="en"/>
              <a:t>search engine results.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PageRank is a</a:t>
            </a:r>
            <a:r>
              <a:rPr lang="en">
                <a:uFill>
                  <a:noFill/>
                </a:uFill>
                <a:hlinkClick r:id="rId7"/>
              </a:rPr>
              <a:t> </a:t>
            </a:r>
            <a:r>
              <a:rPr lang="en"/>
              <a:t>link analysis and iterative algorithm.</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100"/>
          </a:p>
          <a:p>
            <a:pPr indent="-317500" lvl="0" marL="457200" rtl="0" algn="l">
              <a:spcBef>
                <a:spcPts val="0"/>
              </a:spcBef>
              <a:spcAft>
                <a:spcPts val="0"/>
              </a:spcAft>
              <a:buSzPts val="1400"/>
              <a:buChar char="❖"/>
            </a:pPr>
            <a:r>
              <a:rPr lang="en"/>
              <a:t>It assigns a numerical</a:t>
            </a:r>
            <a:r>
              <a:rPr lang="en">
                <a:uFill>
                  <a:noFill/>
                </a:uFill>
                <a:hlinkClick r:id="rId8"/>
              </a:rPr>
              <a:t> </a:t>
            </a:r>
            <a:r>
              <a:rPr lang="en"/>
              <a:t>weighting to each element of a hyperlink</a:t>
            </a:r>
            <a:r>
              <a:rPr lang="en">
                <a:uFill>
                  <a:noFill/>
                </a:uFill>
                <a:hlinkClick r:id="rId9"/>
              </a:rPr>
              <a:t> </a:t>
            </a:r>
            <a:r>
              <a:rPr lang="en"/>
              <a:t>of documents, such as the</a:t>
            </a:r>
            <a:r>
              <a:rPr lang="en">
                <a:uFill>
                  <a:noFill/>
                </a:uFill>
                <a:hlinkClick r:id="rId10"/>
              </a:rPr>
              <a:t> </a:t>
            </a:r>
            <a:r>
              <a:rPr lang="en"/>
              <a:t>World Wide Web.</a:t>
            </a:r>
            <a:endParaRPr/>
          </a:p>
          <a:p>
            <a:pPr indent="0" lvl="0" marL="457200" rtl="0" algn="l">
              <a:spcBef>
                <a:spcPts val="0"/>
              </a:spcBef>
              <a:spcAft>
                <a:spcPts val="0"/>
              </a:spcAft>
              <a:buNone/>
            </a:pPr>
            <a:r>
              <a:t/>
            </a:r>
            <a:endParaRPr/>
          </a:p>
        </p:txBody>
      </p:sp>
      <p:pic>
        <p:nvPicPr>
          <p:cNvPr id="130" name="Google Shape;130;p17"/>
          <p:cNvPicPr preferRelativeResize="0"/>
          <p:nvPr/>
        </p:nvPicPr>
        <p:blipFill>
          <a:blip r:embed="rId11">
            <a:alphaModFix/>
          </a:blip>
          <a:stretch>
            <a:fillRect/>
          </a:stretch>
        </p:blipFill>
        <p:spPr>
          <a:xfrm>
            <a:off x="6214750" y="2731978"/>
            <a:ext cx="2531375" cy="1817997"/>
          </a:xfrm>
          <a:prstGeom prst="rect">
            <a:avLst/>
          </a:prstGeom>
          <a:noFill/>
          <a:ln>
            <a:noFill/>
          </a:ln>
        </p:spPr>
      </p:pic>
      <p:sp>
        <p:nvSpPr>
          <p:cNvPr id="131" name="Google Shape;131;p17"/>
          <p:cNvSpPr txBox="1"/>
          <p:nvPr/>
        </p:nvSpPr>
        <p:spPr>
          <a:xfrm>
            <a:off x="1467475" y="4307050"/>
            <a:ext cx="23625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Stay Tuned for more info...</a:t>
            </a:r>
            <a:endParaRPr b="1">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nvSpPr>
        <p:spPr>
          <a:xfrm>
            <a:off x="311700" y="1071750"/>
            <a:ext cx="8520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000">
                <a:solidFill>
                  <a:schemeClr val="dk1"/>
                </a:solidFill>
              </a:rPr>
              <a:t>Different configurations which affect the PR of Homepage?</a:t>
            </a:r>
            <a:endParaRPr b="1" sz="30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239650" y="697425"/>
            <a:ext cx="8520600" cy="24300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chemeClr val="lt1"/>
                </a:highlight>
                <a:latin typeface="Arial"/>
                <a:ea typeface="Arial"/>
                <a:cs typeface="Arial"/>
                <a:sym typeface="Arial"/>
              </a:rPr>
              <a:t>Principle</a:t>
            </a:r>
            <a:endParaRPr sz="1800">
              <a:highlight>
                <a:schemeClr val="lt1"/>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chemeClr val="lt1"/>
                </a:highlight>
                <a:latin typeface="Arial"/>
                <a:ea typeface="Arial"/>
                <a:cs typeface="Arial"/>
                <a:sym typeface="Arial"/>
              </a:rPr>
              <a:t>It doesn’t matter where you start your guess, once the PageRank calculations have settled down, the “</a:t>
            </a:r>
            <a:r>
              <a:rPr i="1" lang="en" sz="2400">
                <a:solidFill>
                  <a:srgbClr val="000000"/>
                </a:solidFill>
                <a:highlight>
                  <a:schemeClr val="lt1"/>
                </a:highlight>
                <a:latin typeface="Arial"/>
                <a:ea typeface="Arial"/>
                <a:cs typeface="Arial"/>
                <a:sym typeface="Arial"/>
              </a:rPr>
              <a:t>normalized probability distribution</a:t>
            </a:r>
            <a:r>
              <a:rPr lang="en" sz="2400">
                <a:solidFill>
                  <a:srgbClr val="000000"/>
                </a:solidFill>
                <a:highlight>
                  <a:schemeClr val="lt1"/>
                </a:highlight>
                <a:latin typeface="Arial"/>
                <a:ea typeface="Arial"/>
                <a:cs typeface="Arial"/>
                <a:sym typeface="Arial"/>
              </a:rPr>
              <a:t>” (the average PageRank for all pages) will be 1.0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1</a:t>
            </a:r>
            <a:endParaRPr sz="3000"/>
          </a:p>
        </p:txBody>
      </p:sp>
      <p:sp>
        <p:nvSpPr>
          <p:cNvPr id="374" name="Google Shape;374;p5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55"/>
          <p:cNvPicPr preferRelativeResize="0"/>
          <p:nvPr/>
        </p:nvPicPr>
        <p:blipFill>
          <a:blip r:embed="rId3">
            <a:alphaModFix/>
          </a:blip>
          <a:stretch>
            <a:fillRect/>
          </a:stretch>
        </p:blipFill>
        <p:spPr>
          <a:xfrm>
            <a:off x="4939500" y="1076838"/>
            <a:ext cx="3837000" cy="2989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1</a:t>
            </a:r>
            <a:endParaRPr sz="3000"/>
          </a:p>
        </p:txBody>
      </p:sp>
      <p:sp>
        <p:nvSpPr>
          <p:cNvPr id="381" name="Google Shape;381;p56"/>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Average PR=1</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Page D has PR of 0.15 even though no-one is voting for it i.e. it has no incoming links.</a:t>
            </a:r>
            <a:endParaRPr sz="2400">
              <a:solidFill>
                <a:srgbClr val="000000"/>
              </a:solidFill>
            </a:endParaRPr>
          </a:p>
          <a:p>
            <a:pPr indent="0" lvl="0" marL="457200" rtl="0" algn="l">
              <a:spcBef>
                <a:spcPts val="0"/>
              </a:spcBef>
              <a:spcAft>
                <a:spcPts val="0"/>
              </a:spcAft>
              <a:buNone/>
            </a:pPr>
            <a:r>
              <a:t/>
            </a:r>
            <a:endParaRPr/>
          </a:p>
        </p:txBody>
      </p:sp>
      <p:sp>
        <p:nvSpPr>
          <p:cNvPr id="382" name="Google Shape;382;p5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56"/>
          <p:cNvPicPr preferRelativeResize="0"/>
          <p:nvPr/>
        </p:nvPicPr>
        <p:blipFill>
          <a:blip r:embed="rId3">
            <a:alphaModFix/>
          </a:blip>
          <a:stretch>
            <a:fillRect/>
          </a:stretch>
        </p:blipFill>
        <p:spPr>
          <a:xfrm>
            <a:off x="4939500" y="1061349"/>
            <a:ext cx="3837000" cy="2858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239650" y="279600"/>
            <a:ext cx="8520600" cy="40149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The first part, or "term" to be technical, of the PR equation is doing this:</a:t>
            </a:r>
            <a:endParaRPr sz="2400">
              <a:solidFill>
                <a:srgbClr val="000000"/>
              </a:solidFill>
              <a:highlight>
                <a:srgbClr val="FFFFFF"/>
              </a:highlight>
              <a:latin typeface="Arial"/>
              <a:ea typeface="Arial"/>
              <a:cs typeface="Arial"/>
              <a:sym typeface="Arial"/>
            </a:endParaRPr>
          </a:p>
          <a:p>
            <a:pPr indent="0" lvl="0" marL="914400" rtl="0" algn="l">
              <a:lnSpc>
                <a:spcPct val="115000"/>
              </a:lnSpc>
              <a:spcBef>
                <a:spcPts val="1600"/>
              </a:spcBef>
              <a:spcAft>
                <a:spcPts val="0"/>
              </a:spcAft>
              <a:buNone/>
            </a:pPr>
            <a:r>
              <a:rPr i="1" lang="en" sz="2400">
                <a:solidFill>
                  <a:srgbClr val="000000"/>
                </a:solidFill>
                <a:highlight>
                  <a:srgbClr val="FFFFFF"/>
                </a:highlight>
                <a:latin typeface="Arial"/>
                <a:ea typeface="Arial"/>
                <a:cs typeface="Arial"/>
                <a:sym typeface="Arial"/>
              </a:rPr>
              <a:t>PR(A) = (1-d) + d (PR(T1)/C(T1) + ... + PR(Tn)/C(Tn))</a:t>
            </a:r>
            <a:endParaRPr i="1"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160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So, for Page D with no inlinks:</a:t>
            </a:r>
            <a:endParaRPr sz="2400">
              <a:solidFill>
                <a:srgbClr val="000000"/>
              </a:solidFill>
              <a:highlight>
                <a:srgbClr val="FFFFFF"/>
              </a:highlight>
              <a:latin typeface="Arial"/>
              <a:ea typeface="Arial"/>
              <a:cs typeface="Arial"/>
              <a:sym typeface="Arial"/>
            </a:endParaRPr>
          </a:p>
          <a:p>
            <a:pPr indent="0" lvl="0" marL="914400" rtl="0" algn="l">
              <a:lnSpc>
                <a:spcPct val="115000"/>
              </a:lnSpc>
              <a:spcBef>
                <a:spcPts val="1600"/>
              </a:spcBef>
              <a:spcAft>
                <a:spcPts val="0"/>
              </a:spcAft>
              <a:buNone/>
            </a:pPr>
            <a:r>
              <a:rPr i="1" lang="en" sz="2400">
                <a:solidFill>
                  <a:srgbClr val="000000"/>
                </a:solidFill>
                <a:highlight>
                  <a:srgbClr val="FFFFFF"/>
                </a:highlight>
                <a:latin typeface="Arial"/>
                <a:ea typeface="Arial"/>
                <a:cs typeface="Arial"/>
                <a:sym typeface="Arial"/>
              </a:rPr>
              <a:t>PR(A) = (1-d) + d*(0)</a:t>
            </a:r>
            <a:endParaRPr i="1" sz="2400">
              <a:solidFill>
                <a:srgbClr val="000000"/>
              </a:solidFill>
              <a:highlight>
                <a:srgbClr val="FFFFFF"/>
              </a:highlight>
              <a:latin typeface="Arial"/>
              <a:ea typeface="Arial"/>
              <a:cs typeface="Arial"/>
              <a:sym typeface="Arial"/>
            </a:endParaRPr>
          </a:p>
          <a:p>
            <a:pPr indent="0" lvl="0" marL="914400" rtl="0" algn="l">
              <a:lnSpc>
                <a:spcPct val="115000"/>
              </a:lnSpc>
              <a:spcBef>
                <a:spcPts val="1600"/>
              </a:spcBef>
              <a:spcAft>
                <a:spcPts val="1600"/>
              </a:spcAft>
              <a:buNone/>
            </a:pPr>
            <a:r>
              <a:rPr i="1" lang="en" sz="2400">
                <a:solidFill>
                  <a:srgbClr val="000000"/>
                </a:solidFill>
                <a:highlight>
                  <a:srgbClr val="FFFFFF"/>
                </a:highlight>
                <a:latin typeface="Arial"/>
                <a:ea typeface="Arial"/>
                <a:cs typeface="Arial"/>
                <a:sym typeface="Arial"/>
              </a:rPr>
              <a:t>PR(A) = 0.15</a:t>
            </a:r>
            <a:endParaRPr i="1"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8"/>
          <p:cNvSpPr txBox="1"/>
          <p:nvPr>
            <p:ph type="title"/>
          </p:nvPr>
        </p:nvSpPr>
        <p:spPr>
          <a:xfrm>
            <a:off x="311700" y="265200"/>
            <a:ext cx="8520600" cy="24300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
                <a:highlight>
                  <a:srgbClr val="FFFFFF"/>
                </a:highlight>
                <a:latin typeface="Arial"/>
                <a:ea typeface="Arial"/>
                <a:cs typeface="Arial"/>
                <a:sym typeface="Arial"/>
              </a:rPr>
              <a:t>Observation</a:t>
            </a:r>
            <a:r>
              <a:rPr b="1" lang="en" sz="2400">
                <a:highlight>
                  <a:srgbClr val="FFFFFF"/>
                </a:highlight>
                <a:latin typeface="Arial"/>
                <a:ea typeface="Arial"/>
                <a:cs typeface="Arial"/>
                <a:sym typeface="Arial"/>
              </a:rPr>
              <a:t> </a:t>
            </a:r>
            <a:endParaRPr b="1" sz="2400">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E</a:t>
            </a:r>
            <a:r>
              <a:rPr lang="en" sz="2400">
                <a:solidFill>
                  <a:srgbClr val="000000"/>
                </a:solidFill>
                <a:highlight>
                  <a:srgbClr val="FFFFFF"/>
                </a:highlight>
                <a:latin typeface="Arial"/>
                <a:ea typeface="Arial"/>
                <a:cs typeface="Arial"/>
                <a:sym typeface="Arial"/>
              </a:rPr>
              <a:t>very page has at least a PR of 0.15 to share out.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399" name="Google Shape;399;p59"/>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 simple hierarchy with some outgoing links.</a:t>
            </a:r>
            <a:endParaRPr sz="2400"/>
          </a:p>
        </p:txBody>
      </p:sp>
      <p:sp>
        <p:nvSpPr>
          <p:cNvPr id="400" name="Google Shape;400;p5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59"/>
          <p:cNvPicPr preferRelativeResize="0"/>
          <p:nvPr/>
        </p:nvPicPr>
        <p:blipFill>
          <a:blip r:embed="rId3">
            <a:alphaModFix/>
          </a:blip>
          <a:stretch>
            <a:fillRect/>
          </a:stretch>
        </p:blipFill>
        <p:spPr>
          <a:xfrm>
            <a:off x="4939500" y="1404244"/>
            <a:ext cx="3837001" cy="217266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407" name="Google Shape;407;p60"/>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000000"/>
                </a:solidFill>
                <a:highlight>
                  <a:srgbClr val="FFFFFF"/>
                </a:highlight>
                <a:latin typeface="Arial"/>
                <a:ea typeface="Arial"/>
                <a:cs typeface="Arial"/>
                <a:sym typeface="Arial"/>
              </a:rPr>
              <a:t>Home page has most PR as expected.</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1100">
                <a:solidFill>
                  <a:srgbClr val="000000"/>
                </a:solidFill>
                <a:highlight>
                  <a:srgbClr val="FFFFFF"/>
                </a:highlight>
                <a:latin typeface="Arial"/>
                <a:ea typeface="Arial"/>
                <a:cs typeface="Arial"/>
                <a:sym typeface="Arial"/>
              </a:rPr>
              <a:t> </a:t>
            </a:r>
            <a:r>
              <a:rPr lang="en" sz="2400">
                <a:solidFill>
                  <a:srgbClr val="000000"/>
                </a:solidFill>
                <a:highlight>
                  <a:srgbClr val="FFFFFF"/>
                </a:highlight>
                <a:latin typeface="Arial"/>
                <a:ea typeface="Arial"/>
                <a:cs typeface="Arial"/>
                <a:sym typeface="Arial"/>
              </a:rPr>
              <a:t>But what’s happened to the average?</a:t>
            </a:r>
            <a:endParaRPr sz="2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08" name="Google Shape;408;p6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60"/>
          <p:cNvPicPr preferRelativeResize="0"/>
          <p:nvPr/>
        </p:nvPicPr>
        <p:blipFill>
          <a:blip r:embed="rId3">
            <a:alphaModFix/>
          </a:blip>
          <a:stretch>
            <a:fillRect/>
          </a:stretch>
        </p:blipFill>
        <p:spPr>
          <a:xfrm>
            <a:off x="4796650" y="1470525"/>
            <a:ext cx="4122699" cy="2362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415" name="Google Shape;415;p61"/>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000000"/>
                </a:solidFill>
                <a:highlight>
                  <a:srgbClr val="FFFFFF"/>
                </a:highlight>
                <a:latin typeface="Arial"/>
                <a:ea typeface="Arial"/>
                <a:cs typeface="Arial"/>
                <a:sym typeface="Arial"/>
              </a:rPr>
              <a:t>Home page has most PR as expected.</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1100">
                <a:solidFill>
                  <a:srgbClr val="000000"/>
                </a:solidFill>
                <a:highlight>
                  <a:srgbClr val="FFFFFF"/>
                </a:highlight>
                <a:latin typeface="Arial"/>
                <a:ea typeface="Arial"/>
                <a:cs typeface="Arial"/>
                <a:sym typeface="Arial"/>
              </a:rPr>
              <a:t> </a:t>
            </a:r>
            <a:r>
              <a:rPr lang="en" sz="2400">
                <a:solidFill>
                  <a:srgbClr val="000000"/>
                </a:solidFill>
                <a:highlight>
                  <a:srgbClr val="FFFFFF"/>
                </a:highlight>
                <a:latin typeface="Arial"/>
                <a:ea typeface="Arial"/>
                <a:cs typeface="Arial"/>
                <a:sym typeface="Arial"/>
              </a:rPr>
              <a:t>But what’s happened to the average?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 It’s only 0.378!!!</a:t>
            </a:r>
            <a:endParaRPr sz="2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16" name="Google Shape;416;p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61"/>
          <p:cNvPicPr preferRelativeResize="0"/>
          <p:nvPr/>
        </p:nvPicPr>
        <p:blipFill>
          <a:blip r:embed="rId3">
            <a:alphaModFix/>
          </a:blip>
          <a:stretch>
            <a:fillRect/>
          </a:stretch>
        </p:blipFill>
        <p:spPr>
          <a:xfrm>
            <a:off x="4796650" y="1470525"/>
            <a:ext cx="4122699" cy="2362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423" name="Google Shape;423;p62"/>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Let’s link those external sites back into our home page just so we can see what happens to the average…</a:t>
            </a:r>
            <a:endParaRPr sz="24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24" name="Google Shape;424;p6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25" name="Google Shape;425;p62"/>
          <p:cNvPicPr preferRelativeResize="0"/>
          <p:nvPr/>
        </p:nvPicPr>
        <p:blipFill rotWithShape="1">
          <a:blip r:embed="rId3">
            <a:alphaModFix/>
          </a:blip>
          <a:srcRect b="1681" l="0" r="0" t="1671"/>
          <a:stretch/>
        </p:blipFill>
        <p:spPr>
          <a:xfrm>
            <a:off x="4796650" y="1470525"/>
            <a:ext cx="4122699" cy="2362825"/>
          </a:xfrm>
          <a:prstGeom prst="rect">
            <a:avLst/>
          </a:prstGeom>
          <a:noFill/>
          <a:ln>
            <a:noFill/>
          </a:ln>
        </p:spPr>
      </p:pic>
      <p:pic>
        <p:nvPicPr>
          <p:cNvPr id="426" name="Google Shape;426;p62"/>
          <p:cNvPicPr preferRelativeResize="0"/>
          <p:nvPr/>
        </p:nvPicPr>
        <p:blipFill>
          <a:blip r:embed="rId4">
            <a:alphaModFix/>
          </a:blip>
          <a:stretch>
            <a:fillRect/>
          </a:stretch>
        </p:blipFill>
        <p:spPr>
          <a:xfrm>
            <a:off x="4796650" y="1470525"/>
            <a:ext cx="4122699" cy="2362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311700" y="410000"/>
            <a:ext cx="3378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WHY….</a:t>
            </a:r>
            <a:endParaRPr/>
          </a:p>
        </p:txBody>
      </p:sp>
      <p:sp>
        <p:nvSpPr>
          <p:cNvPr id="137" name="Google Shape;137;p18"/>
          <p:cNvSpPr txBox="1"/>
          <p:nvPr/>
        </p:nvSpPr>
        <p:spPr>
          <a:xfrm>
            <a:off x="509075" y="1078575"/>
            <a:ext cx="43923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C78D8"/>
                </a:solidFill>
                <a:latin typeface="Roboto"/>
                <a:ea typeface="Roboto"/>
                <a:cs typeface="Roboto"/>
                <a:sym typeface="Roboto"/>
              </a:rPr>
              <a:t>Why is Pagerank important ?</a:t>
            </a:r>
            <a:endParaRPr sz="2400">
              <a:solidFill>
                <a:srgbClr val="3C78D8"/>
              </a:solidFill>
              <a:latin typeface="Roboto"/>
              <a:ea typeface="Roboto"/>
              <a:cs typeface="Roboto"/>
              <a:sym typeface="Roboto"/>
            </a:endParaRPr>
          </a:p>
        </p:txBody>
      </p:sp>
      <p:sp>
        <p:nvSpPr>
          <p:cNvPr id="138" name="Google Shape;138;p18"/>
          <p:cNvSpPr txBox="1"/>
          <p:nvPr/>
        </p:nvSpPr>
        <p:spPr>
          <a:xfrm>
            <a:off x="653025" y="1672925"/>
            <a:ext cx="7623600" cy="2883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t>If you're looking to raise your rankings in Google,then you'd better take in consideration Google's Page Rank.</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The number may have an effect on where your site displays in the rankings and may tell you how important Google thinks your website is.</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Page Rank is given to a website with a number between 0 to 10; the higher the number the better for your website.</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If you're a zero and your website has been around for a while, that 's something to be concerned about.</a:t>
            </a:r>
            <a:endParaRPr/>
          </a:p>
        </p:txBody>
      </p:sp>
      <p:pic>
        <p:nvPicPr>
          <p:cNvPr id="139" name="Google Shape;139;p18"/>
          <p:cNvPicPr preferRelativeResize="0"/>
          <p:nvPr/>
        </p:nvPicPr>
        <p:blipFill>
          <a:blip r:embed="rId3">
            <a:alphaModFix/>
          </a:blip>
          <a:stretch>
            <a:fillRect/>
          </a:stretch>
        </p:blipFill>
        <p:spPr>
          <a:xfrm>
            <a:off x="5899350" y="204550"/>
            <a:ext cx="2643000" cy="1321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432" name="Google Shape;432;p63"/>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Average PR = 1</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That’s better - it does work after all! And look at the PR of our home page! All those incoming links sure make a difference.</a:t>
            </a:r>
            <a:endParaRPr sz="2400">
              <a:solidFill>
                <a:srgbClr val="000000"/>
              </a:solidFill>
              <a:highlight>
                <a:srgbClr val="FFFFFF"/>
              </a:highlight>
              <a:latin typeface="Arial"/>
              <a:ea typeface="Arial"/>
              <a:cs typeface="Arial"/>
              <a:sym typeface="Arial"/>
            </a:endParaRPr>
          </a:p>
        </p:txBody>
      </p:sp>
      <p:sp>
        <p:nvSpPr>
          <p:cNvPr id="433" name="Google Shape;433;p6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34" name="Google Shape;434;p63"/>
          <p:cNvPicPr preferRelativeResize="0"/>
          <p:nvPr/>
        </p:nvPicPr>
        <p:blipFill rotWithShape="1">
          <a:blip r:embed="rId3">
            <a:alphaModFix/>
          </a:blip>
          <a:srcRect b="1681" l="0" r="0" t="1671"/>
          <a:stretch/>
        </p:blipFill>
        <p:spPr>
          <a:xfrm>
            <a:off x="4796650" y="1470525"/>
            <a:ext cx="4122699" cy="2362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4"/>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3</a:t>
            </a:r>
            <a:endParaRPr sz="3000"/>
          </a:p>
        </p:txBody>
      </p:sp>
      <p:sp>
        <p:nvSpPr>
          <p:cNvPr id="440" name="Google Shape;440;p64"/>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 simple hierarchy </a:t>
            </a:r>
            <a:endParaRPr sz="2400">
              <a:solidFill>
                <a:srgbClr val="000000"/>
              </a:solidFill>
              <a:highlight>
                <a:srgbClr val="FFFFFF"/>
              </a:highlight>
              <a:latin typeface="Arial"/>
              <a:ea typeface="Arial"/>
              <a:cs typeface="Arial"/>
              <a:sym typeface="Arial"/>
            </a:endParaRPr>
          </a:p>
        </p:txBody>
      </p:sp>
      <p:sp>
        <p:nvSpPr>
          <p:cNvPr id="441" name="Google Shape;441;p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42" name="Google Shape;442;p64"/>
          <p:cNvPicPr preferRelativeResize="0"/>
          <p:nvPr/>
        </p:nvPicPr>
        <p:blipFill>
          <a:blip r:embed="rId3">
            <a:alphaModFix/>
          </a:blip>
          <a:stretch>
            <a:fillRect/>
          </a:stretch>
        </p:blipFill>
        <p:spPr>
          <a:xfrm>
            <a:off x="4796650" y="1018826"/>
            <a:ext cx="4122699" cy="32662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5"/>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3</a:t>
            </a:r>
            <a:endParaRPr sz="3000"/>
          </a:p>
        </p:txBody>
      </p:sp>
      <p:sp>
        <p:nvSpPr>
          <p:cNvPr id="448" name="Google Shape;448;p65"/>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Our home page has 2 and a half times as much PR as the child pages!</a:t>
            </a:r>
            <a:endParaRPr sz="24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49" name="Google Shape;449;p6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50" name="Google Shape;450;p65"/>
          <p:cNvPicPr preferRelativeResize="0"/>
          <p:nvPr/>
        </p:nvPicPr>
        <p:blipFill>
          <a:blip r:embed="rId3">
            <a:alphaModFix/>
          </a:blip>
          <a:stretch>
            <a:fillRect/>
          </a:stretch>
        </p:blipFill>
        <p:spPr>
          <a:xfrm>
            <a:off x="4796650" y="1018826"/>
            <a:ext cx="4122699" cy="32662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6"/>
          <p:cNvSpPr txBox="1"/>
          <p:nvPr>
            <p:ph type="title"/>
          </p:nvPr>
        </p:nvSpPr>
        <p:spPr>
          <a:xfrm>
            <a:off x="311700" y="265200"/>
            <a:ext cx="8520600" cy="24300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
                <a:highlight>
                  <a:srgbClr val="FFFFFF"/>
                </a:highlight>
                <a:latin typeface="Arial"/>
                <a:ea typeface="Arial"/>
                <a:cs typeface="Arial"/>
                <a:sym typeface="Arial"/>
              </a:rPr>
              <a:t>Observation:</a:t>
            </a:r>
            <a:endParaRPr b="1" sz="2400">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 hierarchy concentrates votes and PR into one page.</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4</a:t>
            </a:r>
            <a:endParaRPr sz="3000"/>
          </a:p>
        </p:txBody>
      </p:sp>
      <p:sp>
        <p:nvSpPr>
          <p:cNvPr id="461" name="Google Shape;461;p67"/>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Looping </a:t>
            </a:r>
            <a:endParaRPr sz="2400">
              <a:solidFill>
                <a:srgbClr val="000000"/>
              </a:solidFill>
              <a:highlight>
                <a:srgbClr val="FFFFFF"/>
              </a:highlight>
              <a:latin typeface="Arial"/>
              <a:ea typeface="Arial"/>
              <a:cs typeface="Arial"/>
              <a:sym typeface="Arial"/>
            </a:endParaRPr>
          </a:p>
        </p:txBody>
      </p:sp>
      <p:sp>
        <p:nvSpPr>
          <p:cNvPr id="462" name="Google Shape;462;p6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63" name="Google Shape;463;p67"/>
          <p:cNvPicPr preferRelativeResize="0"/>
          <p:nvPr/>
        </p:nvPicPr>
        <p:blipFill rotWithShape="1">
          <a:blip r:embed="rId3">
            <a:alphaModFix/>
          </a:blip>
          <a:srcRect b="0" l="4396" r="4396" t="0"/>
          <a:stretch/>
        </p:blipFill>
        <p:spPr>
          <a:xfrm>
            <a:off x="4796650" y="1018826"/>
            <a:ext cx="4122699" cy="326622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4</a:t>
            </a:r>
            <a:endParaRPr sz="3000"/>
          </a:p>
        </p:txBody>
      </p:sp>
      <p:sp>
        <p:nvSpPr>
          <p:cNvPr id="469" name="Google Shape;469;p68"/>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All the pages have same number of incoming links.</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All pages are of equal importance to each other.</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Average PR = 1</a:t>
            </a:r>
            <a:endParaRPr sz="24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70" name="Google Shape;470;p6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71" name="Google Shape;471;p68"/>
          <p:cNvPicPr preferRelativeResize="0"/>
          <p:nvPr/>
        </p:nvPicPr>
        <p:blipFill rotWithShape="1">
          <a:blip r:embed="rId3">
            <a:alphaModFix/>
          </a:blip>
          <a:srcRect b="0" l="4396" r="4396" t="0"/>
          <a:stretch/>
        </p:blipFill>
        <p:spPr>
          <a:xfrm>
            <a:off x="4796650" y="1018826"/>
            <a:ext cx="4122699" cy="32662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5</a:t>
            </a:r>
            <a:endParaRPr sz="3000"/>
          </a:p>
        </p:txBody>
      </p:sp>
      <p:sp>
        <p:nvSpPr>
          <p:cNvPr id="477" name="Google Shape;477;p69"/>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Extensive Interlinking – or Fully Meshed.</a:t>
            </a:r>
            <a:endParaRPr sz="24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478" name="Google Shape;478;p6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79" name="Google Shape;479;p69"/>
          <p:cNvPicPr preferRelativeResize="0"/>
          <p:nvPr/>
        </p:nvPicPr>
        <p:blipFill>
          <a:blip r:embed="rId3">
            <a:alphaModFix/>
          </a:blip>
          <a:stretch>
            <a:fillRect/>
          </a:stretch>
        </p:blipFill>
        <p:spPr>
          <a:xfrm>
            <a:off x="5117712" y="1244863"/>
            <a:ext cx="3480575" cy="2653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0"/>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5</a:t>
            </a:r>
            <a:endParaRPr sz="3000"/>
          </a:p>
        </p:txBody>
      </p:sp>
      <p:sp>
        <p:nvSpPr>
          <p:cNvPr id="485" name="Google Shape;485;p70"/>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All the pages have same number of incoming links.</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Average PR = 1</a:t>
            </a:r>
            <a:endParaRPr sz="2400">
              <a:solidFill>
                <a:srgbClr val="000000"/>
              </a:solidFill>
              <a:highlight>
                <a:srgbClr val="FFFFFF"/>
              </a:highlight>
              <a:latin typeface="Arial"/>
              <a:ea typeface="Arial"/>
              <a:cs typeface="Arial"/>
              <a:sym typeface="Arial"/>
            </a:endParaRPr>
          </a:p>
        </p:txBody>
      </p:sp>
      <p:sp>
        <p:nvSpPr>
          <p:cNvPr id="486" name="Google Shape;486;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87" name="Google Shape;487;p70"/>
          <p:cNvPicPr preferRelativeResize="0"/>
          <p:nvPr/>
        </p:nvPicPr>
        <p:blipFill>
          <a:blip r:embed="rId3">
            <a:alphaModFix/>
          </a:blip>
          <a:stretch>
            <a:fillRect/>
          </a:stretch>
        </p:blipFill>
        <p:spPr>
          <a:xfrm>
            <a:off x="5117712" y="1244863"/>
            <a:ext cx="3480575" cy="26537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1"/>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6</a:t>
            </a:r>
            <a:endParaRPr sz="3000"/>
          </a:p>
        </p:txBody>
      </p:sp>
      <p:sp>
        <p:nvSpPr>
          <p:cNvPr id="493" name="Google Shape;493;p71"/>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Hierarchical – but with a link in and a link out.</a:t>
            </a:r>
            <a:endParaRPr sz="2400">
              <a:solidFill>
                <a:srgbClr val="000000"/>
              </a:solidFill>
              <a:highlight>
                <a:srgbClr val="FFFFFF"/>
              </a:highlight>
              <a:latin typeface="Arial"/>
              <a:ea typeface="Arial"/>
              <a:cs typeface="Arial"/>
              <a:sym typeface="Arial"/>
            </a:endParaRPr>
          </a:p>
        </p:txBody>
      </p:sp>
      <p:sp>
        <p:nvSpPr>
          <p:cNvPr id="494" name="Google Shape;494;p7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495" name="Google Shape;495;p71"/>
          <p:cNvPicPr preferRelativeResize="0"/>
          <p:nvPr/>
        </p:nvPicPr>
        <p:blipFill>
          <a:blip r:embed="rId3">
            <a:alphaModFix/>
          </a:blip>
          <a:stretch>
            <a:fillRect/>
          </a:stretch>
        </p:blipFill>
        <p:spPr>
          <a:xfrm>
            <a:off x="4796650" y="1724744"/>
            <a:ext cx="4122698" cy="185438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2"/>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6</a:t>
            </a:r>
            <a:endParaRPr sz="3000"/>
          </a:p>
        </p:txBody>
      </p:sp>
      <p:sp>
        <p:nvSpPr>
          <p:cNvPr id="501" name="Google Shape;501;p72"/>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External site A has PR of 1.0</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Webmaster of site A likes us and there’s just one link from that page and it’s pointing at our home page.</a:t>
            </a:r>
            <a:endParaRPr sz="240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502" name="Google Shape;502;p7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03" name="Google Shape;503;p72"/>
          <p:cNvPicPr preferRelativeResize="0"/>
          <p:nvPr/>
        </p:nvPicPr>
        <p:blipFill>
          <a:blip r:embed="rId3">
            <a:alphaModFix/>
          </a:blip>
          <a:stretch>
            <a:fillRect/>
          </a:stretch>
        </p:blipFill>
        <p:spPr>
          <a:xfrm>
            <a:off x="4796650" y="1724744"/>
            <a:ext cx="4122698" cy="18543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311700" y="387975"/>
            <a:ext cx="5052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Terms to know beforehand :</a:t>
            </a:r>
            <a:endParaRPr/>
          </a:p>
        </p:txBody>
      </p:sp>
      <p:pic>
        <p:nvPicPr>
          <p:cNvPr id="145" name="Google Shape;145;p19"/>
          <p:cNvPicPr preferRelativeResize="0"/>
          <p:nvPr/>
        </p:nvPicPr>
        <p:blipFill>
          <a:blip r:embed="rId3">
            <a:alphaModFix/>
          </a:blip>
          <a:stretch>
            <a:fillRect/>
          </a:stretch>
        </p:blipFill>
        <p:spPr>
          <a:xfrm>
            <a:off x="6374500" y="387975"/>
            <a:ext cx="2059150" cy="1725350"/>
          </a:xfrm>
          <a:prstGeom prst="rect">
            <a:avLst/>
          </a:prstGeom>
          <a:noFill/>
          <a:ln>
            <a:noFill/>
          </a:ln>
        </p:spPr>
      </p:pic>
      <p:sp>
        <p:nvSpPr>
          <p:cNvPr id="146" name="Google Shape;146;p19"/>
          <p:cNvSpPr txBox="1"/>
          <p:nvPr/>
        </p:nvSpPr>
        <p:spPr>
          <a:xfrm>
            <a:off x="359525" y="1218000"/>
            <a:ext cx="5128800" cy="3045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t> PR(E): Numerical weight that the algorithm assigns to any given web page </a:t>
            </a:r>
            <a:r>
              <a:rPr i="1" lang="en" sz="1800"/>
              <a:t>E</a:t>
            </a:r>
            <a:r>
              <a:rPr lang="en" sz="1800"/>
              <a:t> is the </a:t>
            </a:r>
            <a:r>
              <a:rPr i="1" lang="en" sz="1800"/>
              <a:t>PageRank of E.</a:t>
            </a:r>
            <a:endParaRPr i="1" sz="1800"/>
          </a:p>
          <a:p>
            <a:pPr indent="0" lvl="0" marL="0" rtl="0" algn="l">
              <a:lnSpc>
                <a:spcPct val="115000"/>
              </a:lnSpc>
              <a:spcBef>
                <a:spcPts val="1200"/>
              </a:spcBef>
              <a:spcAft>
                <a:spcPts val="0"/>
              </a:spcAft>
              <a:buNone/>
            </a:pPr>
            <a:r>
              <a:t/>
            </a:r>
            <a:endParaRPr i="1" sz="1800"/>
          </a:p>
          <a:p>
            <a:pPr indent="-342900" lvl="0" marL="457200" rtl="0" algn="l">
              <a:lnSpc>
                <a:spcPct val="115000"/>
              </a:lnSpc>
              <a:spcBef>
                <a:spcPts val="1200"/>
              </a:spcBef>
              <a:spcAft>
                <a:spcPts val="0"/>
              </a:spcAft>
              <a:buSzPts val="1800"/>
              <a:buFont typeface="Roboto"/>
              <a:buChar char="❖"/>
            </a:pPr>
            <a:r>
              <a:rPr lang="en" sz="1800"/>
              <a:t>d  denotes the damping factor.</a:t>
            </a:r>
            <a:endParaRPr sz="1800"/>
          </a:p>
          <a:p>
            <a:pPr indent="0" lvl="0" marL="0" rtl="0" algn="l">
              <a:lnSpc>
                <a:spcPct val="115000"/>
              </a:lnSpc>
              <a:spcBef>
                <a:spcPts val="1200"/>
              </a:spcBef>
              <a:spcAft>
                <a:spcPts val="0"/>
              </a:spcAft>
              <a:buNone/>
            </a:pPr>
            <a:r>
              <a:t/>
            </a:r>
            <a:endParaRPr sz="1800"/>
          </a:p>
          <a:p>
            <a:pPr indent="-342900" lvl="0" marL="457200" rtl="0" algn="l">
              <a:lnSpc>
                <a:spcPct val="115000"/>
              </a:lnSpc>
              <a:spcBef>
                <a:spcPts val="1200"/>
              </a:spcBef>
              <a:spcAft>
                <a:spcPts val="0"/>
              </a:spcAft>
              <a:buSzPts val="1800"/>
              <a:buFont typeface="Roboto"/>
              <a:buChar char="❖"/>
            </a:pPr>
            <a:r>
              <a:rPr i="1" lang="en" sz="1800"/>
              <a:t>L</a:t>
            </a:r>
            <a:r>
              <a:rPr lang="en" sz="1800"/>
              <a:t>(</a:t>
            </a:r>
            <a:r>
              <a:rPr i="1" lang="en" sz="1800"/>
              <a:t>v</a:t>
            </a:r>
            <a:r>
              <a:rPr lang="en" sz="1800"/>
              <a:t>): The outgoing links from web page v.</a:t>
            </a:r>
            <a:endParaRPr sz="1800"/>
          </a:p>
          <a:p>
            <a:pPr indent="0" lvl="0" marL="457200" rtl="0" algn="l">
              <a:lnSpc>
                <a:spcPct val="115000"/>
              </a:lnSpc>
              <a:spcBef>
                <a:spcPts val="1200"/>
              </a:spcBef>
              <a:spcAft>
                <a:spcPts val="1200"/>
              </a:spcAft>
              <a:buNone/>
            </a:pPr>
            <a:r>
              <a:rPr lang="en" sz="1100"/>
              <a:t> </a:t>
            </a:r>
            <a:endParaRPr>
              <a:latin typeface="Roboto"/>
              <a:ea typeface="Roboto"/>
              <a:cs typeface="Roboto"/>
              <a:sym typeface="Roboto"/>
            </a:endParaRPr>
          </a:p>
        </p:txBody>
      </p:sp>
      <p:sp>
        <p:nvSpPr>
          <p:cNvPr id="147" name="Google Shape;147;p19"/>
          <p:cNvSpPr txBox="1"/>
          <p:nvPr/>
        </p:nvSpPr>
        <p:spPr>
          <a:xfrm>
            <a:off x="1173975" y="4571175"/>
            <a:ext cx="50847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above terms are used in the algorithm.</a:t>
            </a:r>
            <a:endParaRPr>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6</a:t>
            </a:r>
            <a:endParaRPr sz="3000"/>
          </a:p>
        </p:txBody>
      </p:sp>
      <p:sp>
        <p:nvSpPr>
          <p:cNvPr id="509" name="Google Shape;509;p73"/>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PR of Home page = 3.31</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Site A contribute 0.85 PR to our web from example 3.</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Which raised PR of “Home”, “Amount”, “Product” and “More” by significant amounts. </a:t>
            </a:r>
            <a:endParaRPr sz="2400">
              <a:solidFill>
                <a:srgbClr val="000000"/>
              </a:solidFill>
              <a:highlight>
                <a:srgbClr val="FFFFFF"/>
              </a:highlight>
              <a:latin typeface="Arial"/>
              <a:ea typeface="Arial"/>
              <a:cs typeface="Arial"/>
              <a:sym typeface="Arial"/>
            </a:endParaRPr>
          </a:p>
        </p:txBody>
      </p:sp>
      <p:sp>
        <p:nvSpPr>
          <p:cNvPr id="510" name="Google Shape;510;p7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11" name="Google Shape;511;p73"/>
          <p:cNvPicPr preferRelativeResize="0"/>
          <p:nvPr/>
        </p:nvPicPr>
        <p:blipFill>
          <a:blip r:embed="rId3">
            <a:alphaModFix/>
          </a:blip>
          <a:stretch>
            <a:fillRect/>
          </a:stretch>
        </p:blipFill>
        <p:spPr>
          <a:xfrm>
            <a:off x="4796650" y="1724744"/>
            <a:ext cx="4122698" cy="185438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4"/>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7</a:t>
            </a:r>
            <a:endParaRPr sz="3000"/>
          </a:p>
        </p:txBody>
      </p:sp>
      <p:sp>
        <p:nvSpPr>
          <p:cNvPr id="517" name="Google Shape;517;p74"/>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Looping - but with a link in and a link out.</a:t>
            </a:r>
            <a:endParaRPr sz="2400">
              <a:solidFill>
                <a:srgbClr val="000000"/>
              </a:solidFill>
              <a:highlight>
                <a:srgbClr val="FFFFFF"/>
              </a:highlight>
              <a:latin typeface="Arial"/>
              <a:ea typeface="Arial"/>
              <a:cs typeface="Arial"/>
              <a:sym typeface="Arial"/>
            </a:endParaRPr>
          </a:p>
        </p:txBody>
      </p:sp>
      <p:sp>
        <p:nvSpPr>
          <p:cNvPr id="518" name="Google Shape;518;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19" name="Google Shape;519;p74"/>
          <p:cNvPicPr preferRelativeResize="0"/>
          <p:nvPr/>
        </p:nvPicPr>
        <p:blipFill>
          <a:blip r:embed="rId3">
            <a:alphaModFix/>
          </a:blip>
          <a:stretch>
            <a:fillRect/>
          </a:stretch>
        </p:blipFill>
        <p:spPr>
          <a:xfrm>
            <a:off x="4796650" y="1859111"/>
            <a:ext cx="4122698" cy="158565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7</a:t>
            </a:r>
            <a:endParaRPr sz="3000"/>
          </a:p>
        </p:txBody>
      </p:sp>
      <p:sp>
        <p:nvSpPr>
          <p:cNvPr id="525" name="Google Shape;525;p75"/>
          <p:cNvSpPr txBox="1"/>
          <p:nvPr>
            <p:ph idx="1" type="subTitle"/>
          </p:nvPr>
        </p:nvSpPr>
        <p:spPr>
          <a:xfrm>
            <a:off x="265500" y="929000"/>
            <a:ext cx="4045200" cy="3695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PR of home page has gone up a little.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But what about “More” page?</a:t>
            </a:r>
            <a:endParaRPr sz="2400">
              <a:solidFill>
                <a:srgbClr val="000000"/>
              </a:solidFill>
              <a:highlight>
                <a:srgbClr val="FFFFFF"/>
              </a:highlight>
              <a:latin typeface="Arial"/>
              <a:ea typeface="Arial"/>
              <a:cs typeface="Arial"/>
              <a:sym typeface="Arial"/>
            </a:endParaRPr>
          </a:p>
        </p:txBody>
      </p:sp>
      <p:sp>
        <p:nvSpPr>
          <p:cNvPr id="526" name="Google Shape;526;p7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27" name="Google Shape;527;p75"/>
          <p:cNvPicPr preferRelativeResize="0"/>
          <p:nvPr/>
        </p:nvPicPr>
        <p:blipFill>
          <a:blip r:embed="rId3">
            <a:alphaModFix/>
          </a:blip>
          <a:stretch>
            <a:fillRect/>
          </a:stretch>
        </p:blipFill>
        <p:spPr>
          <a:xfrm>
            <a:off x="4796650" y="1859111"/>
            <a:ext cx="4122698" cy="15856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6"/>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7</a:t>
            </a:r>
            <a:endParaRPr sz="3000"/>
          </a:p>
        </p:txBody>
      </p:sp>
      <p:sp>
        <p:nvSpPr>
          <p:cNvPr id="533" name="Google Shape;533;p76"/>
          <p:cNvSpPr txBox="1"/>
          <p:nvPr>
            <p:ph idx="1" type="subTitle"/>
          </p:nvPr>
        </p:nvSpPr>
        <p:spPr>
          <a:xfrm>
            <a:off x="265500" y="9290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PR of home page has gone up a little.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But what about “More” page?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The vote of the “Product” page has been split evenly between it and the external site B.</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Not good for us.</a:t>
            </a:r>
            <a:endParaRPr sz="2400">
              <a:solidFill>
                <a:srgbClr val="000000"/>
              </a:solidFill>
              <a:highlight>
                <a:srgbClr val="FFFFFF"/>
              </a:highlight>
              <a:latin typeface="Arial"/>
              <a:ea typeface="Arial"/>
              <a:cs typeface="Arial"/>
              <a:sym typeface="Arial"/>
            </a:endParaRPr>
          </a:p>
        </p:txBody>
      </p:sp>
      <p:sp>
        <p:nvSpPr>
          <p:cNvPr id="534" name="Google Shape;534;p7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35" name="Google Shape;535;p76"/>
          <p:cNvPicPr preferRelativeResize="0"/>
          <p:nvPr/>
        </p:nvPicPr>
        <p:blipFill>
          <a:blip r:embed="rId3">
            <a:alphaModFix/>
          </a:blip>
          <a:stretch>
            <a:fillRect/>
          </a:stretch>
        </p:blipFill>
        <p:spPr>
          <a:xfrm>
            <a:off x="4796650" y="1859111"/>
            <a:ext cx="4122698" cy="158565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77"/>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8</a:t>
            </a:r>
            <a:endParaRPr sz="3000"/>
          </a:p>
        </p:txBody>
      </p:sp>
      <p:sp>
        <p:nvSpPr>
          <p:cNvPr id="541" name="Google Shape;541;p77"/>
          <p:cNvSpPr txBox="1"/>
          <p:nvPr>
            <p:ph idx="1" type="subTitle"/>
          </p:nvPr>
        </p:nvSpPr>
        <p:spPr>
          <a:xfrm>
            <a:off x="265500" y="9290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Fully meshed – but with a link in and a link out.</a:t>
            </a:r>
            <a:endParaRPr sz="2400">
              <a:solidFill>
                <a:srgbClr val="000000"/>
              </a:solidFill>
              <a:highlight>
                <a:srgbClr val="FFFFFF"/>
              </a:highlight>
              <a:latin typeface="Arial"/>
              <a:ea typeface="Arial"/>
              <a:cs typeface="Arial"/>
              <a:sym typeface="Arial"/>
            </a:endParaRPr>
          </a:p>
        </p:txBody>
      </p:sp>
      <p:sp>
        <p:nvSpPr>
          <p:cNvPr id="542" name="Google Shape;542;p7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43" name="Google Shape;543;p77"/>
          <p:cNvPicPr preferRelativeResize="0"/>
          <p:nvPr/>
        </p:nvPicPr>
        <p:blipFill rotWithShape="1">
          <a:blip r:embed="rId3">
            <a:alphaModFix/>
          </a:blip>
          <a:srcRect b="612" l="0" r="0" t="602"/>
          <a:stretch/>
        </p:blipFill>
        <p:spPr>
          <a:xfrm>
            <a:off x="4796650" y="1859111"/>
            <a:ext cx="4122698" cy="15856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8"/>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8</a:t>
            </a:r>
            <a:endParaRPr sz="3000"/>
          </a:p>
        </p:txBody>
      </p:sp>
      <p:sp>
        <p:nvSpPr>
          <p:cNvPr id="549" name="Google Shape;549;p78"/>
          <p:cNvSpPr txBox="1"/>
          <p:nvPr>
            <p:ph idx="1" type="subTitle"/>
          </p:nvPr>
        </p:nvSpPr>
        <p:spPr>
          <a:xfrm>
            <a:off x="265500" y="9290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The “More” page is still getting less share of the vote than in example 5.</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But now the “Product” page has kept three quarters of its vote within our site.</a:t>
            </a:r>
            <a:endParaRPr sz="2400">
              <a:solidFill>
                <a:srgbClr val="000000"/>
              </a:solidFill>
              <a:highlight>
                <a:srgbClr val="FFFFFF"/>
              </a:highlight>
              <a:latin typeface="Arial"/>
              <a:ea typeface="Arial"/>
              <a:cs typeface="Arial"/>
              <a:sym typeface="Arial"/>
            </a:endParaRPr>
          </a:p>
        </p:txBody>
      </p:sp>
      <p:sp>
        <p:nvSpPr>
          <p:cNvPr id="550" name="Google Shape;550;p7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51" name="Google Shape;551;p78"/>
          <p:cNvPicPr preferRelativeResize="0"/>
          <p:nvPr/>
        </p:nvPicPr>
        <p:blipFill rotWithShape="1">
          <a:blip r:embed="rId3">
            <a:alphaModFix/>
          </a:blip>
          <a:srcRect b="612" l="0" r="0" t="602"/>
          <a:stretch/>
        </p:blipFill>
        <p:spPr>
          <a:xfrm>
            <a:off x="4796650" y="1859111"/>
            <a:ext cx="4122698" cy="158565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79"/>
          <p:cNvSpPr txBox="1"/>
          <p:nvPr>
            <p:ph type="title"/>
          </p:nvPr>
        </p:nvSpPr>
        <p:spPr>
          <a:xfrm>
            <a:off x="311700" y="265200"/>
            <a:ext cx="8520600" cy="24300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Arial"/>
              <a:buChar char="❖"/>
            </a:pPr>
            <a:r>
              <a:rPr b="1" lang="en">
                <a:highlight>
                  <a:srgbClr val="FFFFFF"/>
                </a:highlight>
                <a:latin typeface="Arial"/>
                <a:ea typeface="Arial"/>
                <a:cs typeface="Arial"/>
                <a:sym typeface="Arial"/>
              </a:rPr>
              <a:t>Observation</a:t>
            </a:r>
            <a:endParaRPr b="1">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Increasing the internal links in your site can minimise the damage to your PR when you give away votes by linking to external sites.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0"/>
          <p:cNvSpPr txBox="1"/>
          <p:nvPr>
            <p:ph type="title"/>
          </p:nvPr>
        </p:nvSpPr>
        <p:spPr>
          <a:xfrm>
            <a:off x="311700" y="265200"/>
            <a:ext cx="8520600" cy="47352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Principle:</a:t>
            </a:r>
            <a:r>
              <a:rPr b="1" lang="en" sz="2400">
                <a:solidFill>
                  <a:srgbClr val="000000"/>
                </a:solidFill>
                <a:highlight>
                  <a:srgbClr val="FFFFFF"/>
                </a:highlight>
                <a:latin typeface="Arial"/>
                <a:ea typeface="Arial"/>
                <a:cs typeface="Arial"/>
                <a:sym typeface="Arial"/>
              </a:rPr>
              <a:t> </a:t>
            </a:r>
            <a:endParaRPr b="1"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If a particular page is highly important – use a hierarchical structure with the important page at the “top”.</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600"/>
              </a:spcBef>
              <a:spcAft>
                <a:spcPts val="1600"/>
              </a:spcAft>
              <a:buNone/>
            </a:pPr>
            <a:r>
              <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311700" y="265200"/>
            <a:ext cx="8520600" cy="47352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Principle:</a:t>
            </a:r>
            <a:r>
              <a:rPr b="1" lang="en" sz="2400">
                <a:solidFill>
                  <a:srgbClr val="000000"/>
                </a:solidFill>
                <a:highlight>
                  <a:srgbClr val="FFFFFF"/>
                </a:highlight>
                <a:latin typeface="Arial"/>
                <a:ea typeface="Arial"/>
                <a:cs typeface="Arial"/>
                <a:sym typeface="Arial"/>
              </a:rPr>
              <a:t> </a:t>
            </a:r>
            <a:endParaRPr b="1"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If a particular page is highly important – use a hierarchical structure with the important page at the “top”.</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Where a group of pages may contain outward links – increase the number of internal links to retain as much PR as possible.</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600"/>
              </a:spcBef>
              <a:spcAft>
                <a:spcPts val="1600"/>
              </a:spcAft>
              <a:buNone/>
            </a:pPr>
            <a:r>
              <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311700" y="265200"/>
            <a:ext cx="8520600" cy="47352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Principle:</a:t>
            </a:r>
            <a:r>
              <a:rPr b="1" lang="en" sz="2400">
                <a:solidFill>
                  <a:srgbClr val="000000"/>
                </a:solidFill>
                <a:highlight>
                  <a:srgbClr val="FFFFFF"/>
                </a:highlight>
                <a:latin typeface="Arial"/>
                <a:ea typeface="Arial"/>
                <a:cs typeface="Arial"/>
                <a:sym typeface="Arial"/>
              </a:rPr>
              <a:t> </a:t>
            </a:r>
            <a:endParaRPr b="1"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If a particular page is highly important – use a hierarchical structure with the important page at the “top”.</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Where a group of pages may contain outward links – increase the number of internal links to retain as much PR as possible.</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Where a group of pages do not contain outward links – the number of internal links in the site has </a:t>
            </a:r>
            <a:r>
              <a:rPr b="1" lang="en" sz="2400">
                <a:solidFill>
                  <a:srgbClr val="000000"/>
                </a:solidFill>
                <a:highlight>
                  <a:srgbClr val="FFFFFF"/>
                </a:highlight>
                <a:latin typeface="Arial"/>
                <a:ea typeface="Arial"/>
                <a:cs typeface="Arial"/>
                <a:sym typeface="Arial"/>
              </a:rPr>
              <a:t>no</a:t>
            </a:r>
            <a:r>
              <a:rPr lang="en" sz="2400">
                <a:solidFill>
                  <a:srgbClr val="000000"/>
                </a:solidFill>
                <a:highlight>
                  <a:srgbClr val="FFFFFF"/>
                </a:highlight>
                <a:latin typeface="Arial"/>
                <a:ea typeface="Arial"/>
                <a:cs typeface="Arial"/>
                <a:sym typeface="Arial"/>
              </a:rPr>
              <a:t> effect on the site’s average PR. You might as well use a link structure that gives the user the best navigational experience.</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235500" y="483550"/>
            <a:ext cx="8520600" cy="35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1828800" rtl="0" algn="l">
              <a:spcBef>
                <a:spcPts val="0"/>
              </a:spcBef>
              <a:spcAft>
                <a:spcPts val="0"/>
              </a:spcAft>
              <a:buNone/>
            </a:pPr>
            <a:r>
              <a:rPr lang="en" sz="4800"/>
              <a:t>Algorithm ahead….</a:t>
            </a:r>
            <a:endParaRPr sz="4800"/>
          </a:p>
          <a:p>
            <a:pPr indent="0" lvl="0" marL="0" rtl="0" algn="ctr">
              <a:spcBef>
                <a:spcPts val="0"/>
              </a:spcBef>
              <a:spcAft>
                <a:spcPts val="0"/>
              </a:spcAft>
              <a:buNone/>
            </a:pPr>
            <a:r>
              <a:t/>
            </a:r>
            <a:endParaRPr/>
          </a:p>
        </p:txBody>
      </p:sp>
      <p:pic>
        <p:nvPicPr>
          <p:cNvPr id="153" name="Google Shape;153;p20"/>
          <p:cNvPicPr preferRelativeResize="0"/>
          <p:nvPr/>
        </p:nvPicPr>
        <p:blipFill>
          <a:blip r:embed="rId3">
            <a:alphaModFix/>
          </a:blip>
          <a:stretch>
            <a:fillRect/>
          </a:stretch>
        </p:blipFill>
        <p:spPr>
          <a:xfrm>
            <a:off x="6411075" y="2534025"/>
            <a:ext cx="1842800" cy="2457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3"/>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9</a:t>
            </a:r>
            <a:endParaRPr sz="3000"/>
          </a:p>
        </p:txBody>
      </p:sp>
      <p:sp>
        <p:nvSpPr>
          <p:cNvPr id="577" name="Google Shape;577;p83"/>
          <p:cNvSpPr txBox="1"/>
          <p:nvPr>
            <p:ph idx="1" type="subTitle"/>
          </p:nvPr>
        </p:nvSpPr>
        <p:spPr>
          <a:xfrm>
            <a:off x="265500" y="9290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Lets try to fix our site to  concentrate the PR into the home page.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That looks good, most of the links seem to be pointing up to page A so we should get a nice PR.</a:t>
            </a:r>
            <a:endParaRPr sz="2400">
              <a:solidFill>
                <a:srgbClr val="000000"/>
              </a:solidFill>
              <a:highlight>
                <a:srgbClr val="FFFFFF"/>
              </a:highlight>
              <a:latin typeface="Arial"/>
              <a:ea typeface="Arial"/>
              <a:cs typeface="Arial"/>
              <a:sym typeface="Arial"/>
            </a:endParaRPr>
          </a:p>
        </p:txBody>
      </p:sp>
      <p:sp>
        <p:nvSpPr>
          <p:cNvPr id="578" name="Google Shape;578;p8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79" name="Google Shape;579;p83"/>
          <p:cNvPicPr preferRelativeResize="0"/>
          <p:nvPr/>
        </p:nvPicPr>
        <p:blipFill>
          <a:blip r:embed="rId3">
            <a:alphaModFix/>
          </a:blip>
          <a:stretch>
            <a:fillRect/>
          </a:stretch>
        </p:blipFill>
        <p:spPr>
          <a:xfrm>
            <a:off x="4796650" y="1461330"/>
            <a:ext cx="4122699" cy="238121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4"/>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9</a:t>
            </a:r>
            <a:endParaRPr sz="3000"/>
          </a:p>
        </p:txBody>
      </p:sp>
      <p:sp>
        <p:nvSpPr>
          <p:cNvPr id="585" name="Google Shape;585;p84"/>
          <p:cNvSpPr txBox="1"/>
          <p:nvPr>
            <p:ph idx="1" type="subTitle"/>
          </p:nvPr>
        </p:nvSpPr>
        <p:spPr>
          <a:xfrm>
            <a:off x="265500" y="8528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That didn’t work at all well</a:t>
            </a:r>
            <a:r>
              <a:rPr lang="en" sz="2400">
                <a:solidFill>
                  <a:srgbClr val="000000"/>
                </a:solidFill>
                <a:highlight>
                  <a:srgbClr val="FFFFFF"/>
                </a:highlight>
                <a:latin typeface="Arial"/>
                <a:ea typeface="Arial"/>
                <a:cs typeface="Arial"/>
                <a:sym typeface="Arial"/>
              </a:rPr>
              <a:t>!</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What’s going on is that pages C and D have such weak incoming links that they’re no help to page A at all.</a:t>
            </a:r>
            <a:endParaRPr sz="2400">
              <a:solidFill>
                <a:srgbClr val="000000"/>
              </a:solidFill>
              <a:highlight>
                <a:srgbClr val="FFFFFF"/>
              </a:highlight>
              <a:latin typeface="Arial"/>
              <a:ea typeface="Arial"/>
              <a:cs typeface="Arial"/>
              <a:sym typeface="Arial"/>
            </a:endParaRPr>
          </a:p>
        </p:txBody>
      </p:sp>
      <p:sp>
        <p:nvSpPr>
          <p:cNvPr id="586" name="Google Shape;586;p8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87" name="Google Shape;587;p84"/>
          <p:cNvPicPr preferRelativeResize="0"/>
          <p:nvPr/>
        </p:nvPicPr>
        <p:blipFill rotWithShape="1">
          <a:blip r:embed="rId3">
            <a:alphaModFix/>
          </a:blip>
          <a:srcRect b="1114" l="0" r="0" t="1114"/>
          <a:stretch/>
        </p:blipFill>
        <p:spPr>
          <a:xfrm>
            <a:off x="4796650" y="1461330"/>
            <a:ext cx="4122698" cy="238121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85"/>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9</a:t>
            </a:r>
            <a:endParaRPr sz="3000"/>
          </a:p>
        </p:txBody>
      </p:sp>
      <p:sp>
        <p:nvSpPr>
          <p:cNvPr id="593" name="Google Shape;593;p85"/>
          <p:cNvSpPr txBox="1"/>
          <p:nvPr>
            <p:ph idx="1" type="subTitle"/>
          </p:nvPr>
        </p:nvSpPr>
        <p:spPr>
          <a:xfrm>
            <a:off x="265500" y="8528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A common web layout for long documentation is to split the document into many pages with a “Previous” and “Next” link on each plus a link back to the home page.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The home page then only needs to point to the first page of the document.</a:t>
            </a:r>
            <a:endParaRPr sz="2400">
              <a:solidFill>
                <a:srgbClr val="000000"/>
              </a:solidFill>
              <a:highlight>
                <a:srgbClr val="FFFFFF"/>
              </a:highlight>
              <a:latin typeface="Arial"/>
              <a:ea typeface="Arial"/>
              <a:cs typeface="Arial"/>
              <a:sym typeface="Arial"/>
            </a:endParaRPr>
          </a:p>
        </p:txBody>
      </p:sp>
      <p:sp>
        <p:nvSpPr>
          <p:cNvPr id="594" name="Google Shape;594;p8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595" name="Google Shape;595;p85"/>
          <p:cNvPicPr preferRelativeResize="0"/>
          <p:nvPr/>
        </p:nvPicPr>
        <p:blipFill>
          <a:blip r:embed="rId3">
            <a:alphaModFix/>
          </a:blip>
          <a:stretch>
            <a:fillRect/>
          </a:stretch>
        </p:blipFill>
        <p:spPr>
          <a:xfrm>
            <a:off x="4796650" y="1376808"/>
            <a:ext cx="4122699" cy="25502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6"/>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9</a:t>
            </a:r>
            <a:endParaRPr sz="3000"/>
          </a:p>
        </p:txBody>
      </p:sp>
      <p:sp>
        <p:nvSpPr>
          <p:cNvPr id="601" name="Google Shape;601;p86"/>
          <p:cNvSpPr txBox="1"/>
          <p:nvPr>
            <p:ph idx="1" type="subTitle"/>
          </p:nvPr>
        </p:nvSpPr>
        <p:spPr>
          <a:xfrm>
            <a:off x="265500" y="8528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We can observe that the first page of the document has a higher PR than the Home Page!</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This is because page B is getting all the vote from page A, but page A is only getting fractions of pages B, C and D.</a:t>
            </a:r>
            <a:endParaRPr sz="2400">
              <a:solidFill>
                <a:srgbClr val="000000"/>
              </a:solidFill>
              <a:highlight>
                <a:srgbClr val="FFFFFF"/>
              </a:highlight>
              <a:latin typeface="Arial"/>
              <a:ea typeface="Arial"/>
              <a:cs typeface="Arial"/>
              <a:sym typeface="Arial"/>
            </a:endParaRPr>
          </a:p>
        </p:txBody>
      </p:sp>
      <p:sp>
        <p:nvSpPr>
          <p:cNvPr id="602" name="Google Shape;602;p8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603" name="Google Shape;603;p86"/>
          <p:cNvPicPr preferRelativeResize="0"/>
          <p:nvPr/>
        </p:nvPicPr>
        <p:blipFill>
          <a:blip r:embed="rId3">
            <a:alphaModFix/>
          </a:blip>
          <a:stretch>
            <a:fillRect/>
          </a:stretch>
        </p:blipFill>
        <p:spPr>
          <a:xfrm>
            <a:off x="4796650" y="1376808"/>
            <a:ext cx="4122699" cy="255025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7"/>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Principle</a:t>
            </a:r>
            <a:r>
              <a:rPr lang="en">
                <a:highlight>
                  <a:srgbClr val="FFFFFF"/>
                </a:highlight>
                <a:latin typeface="Arial"/>
                <a:ea typeface="Arial"/>
                <a:cs typeface="Arial"/>
                <a:sym typeface="Arial"/>
              </a:rPr>
              <a:t>:</a:t>
            </a:r>
            <a:r>
              <a:rPr lang="en" sz="2400">
                <a:highlight>
                  <a:srgbClr val="FFFFFF"/>
                </a:highlight>
                <a:latin typeface="Arial"/>
                <a:ea typeface="Arial"/>
                <a:cs typeface="Arial"/>
                <a:sym typeface="Arial"/>
              </a:rPr>
              <a:t> </a:t>
            </a:r>
            <a:endParaRPr sz="2400">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In order to give users of your site a good experience, you may have to take a hit against your PR.</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If your site is a pleasure to use then lots of other webmasters will link to it and you’ll get back much more PR than you lost.</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8"/>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rgbClr val="FFFFFF"/>
                </a:highlight>
                <a:latin typeface="Arial"/>
                <a:ea typeface="Arial"/>
                <a:cs typeface="Arial"/>
                <a:sym typeface="Arial"/>
              </a:rPr>
              <a:t>How can we get high PR ?</a:t>
            </a:r>
            <a:endParaRPr b="1">
              <a:highlight>
                <a:srgbClr val="FFFFFF"/>
              </a:highlight>
              <a:latin typeface="Arial"/>
              <a:ea typeface="Arial"/>
              <a:cs typeface="Arial"/>
              <a:sym typeface="Arial"/>
            </a:endParaRPr>
          </a:p>
          <a:p>
            <a:pPr indent="-419100" lvl="0" marL="457200" rtl="0" algn="l">
              <a:lnSpc>
                <a:spcPct val="115000"/>
              </a:lnSpc>
              <a:spcBef>
                <a:spcPts val="1600"/>
              </a:spcBef>
              <a:spcAft>
                <a:spcPts val="0"/>
              </a:spcAft>
              <a:buClr>
                <a:srgbClr val="000000"/>
              </a:buClr>
              <a:buSzPts val="3000"/>
              <a:buFont typeface="Arial"/>
              <a:buChar char="➢"/>
            </a:pPr>
            <a:r>
              <a:rPr lang="en">
                <a:solidFill>
                  <a:srgbClr val="000000"/>
                </a:solidFill>
                <a:highlight>
                  <a:srgbClr val="FFFFFF"/>
                </a:highlight>
                <a:latin typeface="Arial"/>
                <a:ea typeface="Arial"/>
                <a:cs typeface="Arial"/>
                <a:sym typeface="Arial"/>
              </a:rPr>
              <a:t>The wrong and the right way</a:t>
            </a:r>
            <a:r>
              <a:rPr b="1" lang="en">
                <a:solidFill>
                  <a:srgbClr val="000000"/>
                </a:solidFill>
                <a:highlight>
                  <a:srgbClr val="FFFFFF"/>
                </a:highlight>
                <a:latin typeface="Arial"/>
                <a:ea typeface="Arial"/>
                <a:cs typeface="Arial"/>
                <a:sym typeface="Arial"/>
              </a:rPr>
              <a:t> </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9"/>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The wrong way...</a:t>
            </a:r>
            <a:endParaRPr sz="3000"/>
          </a:p>
        </p:txBody>
      </p:sp>
      <p:sp>
        <p:nvSpPr>
          <p:cNvPr id="619" name="Google Shape;619;p89"/>
          <p:cNvSpPr txBox="1"/>
          <p:nvPr>
            <p:ph idx="1" type="subTitle"/>
          </p:nvPr>
        </p:nvSpPr>
        <p:spPr>
          <a:xfrm>
            <a:off x="265500" y="8528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Let’s see if we can get 1,000 pages pointing to our home page, but only have one link leaving it.</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What will happen?</a:t>
            </a:r>
            <a:endParaRPr sz="2400">
              <a:solidFill>
                <a:srgbClr val="000000"/>
              </a:solidFill>
              <a:highlight>
                <a:srgbClr val="FFFFFF"/>
              </a:highlight>
              <a:latin typeface="Arial"/>
              <a:ea typeface="Arial"/>
              <a:cs typeface="Arial"/>
              <a:sym typeface="Arial"/>
            </a:endParaRPr>
          </a:p>
        </p:txBody>
      </p:sp>
      <p:sp>
        <p:nvSpPr>
          <p:cNvPr id="620" name="Google Shape;620;p8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621" name="Google Shape;621;p89"/>
          <p:cNvPicPr preferRelativeResize="0"/>
          <p:nvPr/>
        </p:nvPicPr>
        <p:blipFill rotWithShape="1">
          <a:blip r:embed="rId3">
            <a:alphaModFix/>
          </a:blip>
          <a:srcRect b="1248" l="0" r="0" t="1238"/>
          <a:stretch/>
        </p:blipFill>
        <p:spPr>
          <a:xfrm>
            <a:off x="4796650" y="1376808"/>
            <a:ext cx="4122699" cy="255025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0"/>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The wrong way...</a:t>
            </a:r>
            <a:endParaRPr sz="3000"/>
          </a:p>
        </p:txBody>
      </p:sp>
      <p:sp>
        <p:nvSpPr>
          <p:cNvPr id="627" name="Google Shape;627;p90"/>
          <p:cNvSpPr txBox="1"/>
          <p:nvPr>
            <p:ph idx="1" type="subTitle"/>
          </p:nvPr>
        </p:nvSpPr>
        <p:spPr>
          <a:xfrm>
            <a:off x="265500" y="852800"/>
            <a:ext cx="4045200" cy="4128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PR of home page i.e. page A is 331.0 which is very high.</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These type of pages are spam pages having high PR. </a:t>
            </a:r>
            <a:endParaRPr sz="2400">
              <a:solidFill>
                <a:srgbClr val="000000"/>
              </a:solidFill>
              <a:highlight>
                <a:srgbClr val="FFFFFF"/>
              </a:highlight>
              <a:latin typeface="Arial"/>
              <a:ea typeface="Arial"/>
              <a:cs typeface="Arial"/>
              <a:sym typeface="Arial"/>
            </a:endParaRPr>
          </a:p>
          <a:p>
            <a:pPr indent="-381000" lvl="0" marL="457200" rtl="0" algn="l">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This is a technique used by some disreputable sites (mostly adult content sites). </a:t>
            </a:r>
            <a:endParaRPr sz="2400">
              <a:solidFill>
                <a:srgbClr val="000000"/>
              </a:solidFill>
              <a:highlight>
                <a:srgbClr val="FFFFFF"/>
              </a:highlight>
              <a:latin typeface="Arial"/>
              <a:ea typeface="Arial"/>
              <a:cs typeface="Arial"/>
              <a:sym typeface="Arial"/>
            </a:endParaRPr>
          </a:p>
        </p:txBody>
      </p:sp>
      <p:sp>
        <p:nvSpPr>
          <p:cNvPr id="628" name="Google Shape;628;p9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629" name="Google Shape;629;p90"/>
          <p:cNvPicPr preferRelativeResize="0"/>
          <p:nvPr/>
        </p:nvPicPr>
        <p:blipFill rotWithShape="1">
          <a:blip r:embed="rId3">
            <a:alphaModFix/>
          </a:blip>
          <a:srcRect b="1248" l="0" r="0" t="1238"/>
          <a:stretch/>
        </p:blipFill>
        <p:spPr>
          <a:xfrm>
            <a:off x="4796650" y="1376808"/>
            <a:ext cx="4122699" cy="255025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1"/>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Observation</a:t>
            </a:r>
            <a:r>
              <a:rPr lang="en">
                <a:highlight>
                  <a:srgbClr val="FFFFFF"/>
                </a:highlight>
                <a:latin typeface="Arial"/>
                <a:ea typeface="Arial"/>
                <a:cs typeface="Arial"/>
                <a:sym typeface="Arial"/>
              </a:rPr>
              <a:t>:</a:t>
            </a:r>
            <a:r>
              <a:rPr lang="en" sz="2400">
                <a:solidFill>
                  <a:srgbClr val="000000"/>
                </a:solidFill>
                <a:highlight>
                  <a:srgbClr val="FFFFFF"/>
                </a:highlight>
                <a:latin typeface="Arial"/>
                <a:ea typeface="Arial"/>
                <a:cs typeface="Arial"/>
                <a:sym typeface="Arial"/>
              </a:rPr>
              <a:t> </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It doesn’t matter how many pages you have in your site, your average PR will always be 1.0 at best. But a hierarchical layout can strongly concentrate votes, and therefore the PR, into the home page!</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2"/>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highlight>
                  <a:srgbClr val="FFFFFF"/>
                </a:highlight>
                <a:latin typeface="Arial"/>
                <a:ea typeface="Arial"/>
                <a:cs typeface="Arial"/>
                <a:sym typeface="Arial"/>
              </a:rPr>
              <a:t>The right way..</a:t>
            </a:r>
            <a:r>
              <a:rPr b="1" lang="en">
                <a:highlight>
                  <a:srgbClr val="FFFFFF"/>
                </a:highlight>
                <a:latin typeface="Arial"/>
                <a:ea typeface="Arial"/>
                <a:cs typeface="Arial"/>
                <a:sym typeface="Arial"/>
              </a:rPr>
              <a:t>.</a:t>
            </a:r>
            <a:r>
              <a:rPr lang="en" sz="2400">
                <a:highlight>
                  <a:srgbClr val="FFFFFF"/>
                </a:highlight>
                <a:latin typeface="Arial"/>
                <a:ea typeface="Arial"/>
                <a:cs typeface="Arial"/>
                <a:sym typeface="Arial"/>
              </a:rPr>
              <a:t> </a:t>
            </a:r>
            <a:endParaRPr sz="2400">
              <a:highlight>
                <a:srgbClr val="FFFFFF"/>
              </a:highlight>
              <a:latin typeface="Arial"/>
              <a:ea typeface="Arial"/>
              <a:cs typeface="Arial"/>
              <a:sym typeface="Arial"/>
            </a:endParaRPr>
          </a:p>
          <a:p>
            <a:pPr indent="-419100" lvl="0" marL="457200" rtl="0" algn="l">
              <a:lnSpc>
                <a:spcPct val="115000"/>
              </a:lnSpc>
              <a:spcBef>
                <a:spcPts val="1600"/>
              </a:spcBef>
              <a:spcAft>
                <a:spcPts val="0"/>
              </a:spcAft>
              <a:buClr>
                <a:srgbClr val="000000"/>
              </a:buClr>
              <a:buSzPts val="3000"/>
              <a:buFont typeface="Arial"/>
              <a:buChar char="➢"/>
            </a:pPr>
            <a:r>
              <a:rPr b="1" lang="en">
                <a:solidFill>
                  <a:srgbClr val="000000"/>
                </a:solidFill>
                <a:highlight>
                  <a:srgbClr val="FFFFFF"/>
                </a:highlight>
                <a:latin typeface="Arial"/>
                <a:ea typeface="Arial"/>
                <a:cs typeface="Arial"/>
                <a:sym typeface="Arial"/>
              </a:rPr>
              <a:t>Be a Mega-site</a:t>
            </a:r>
            <a:endParaRPr b="1">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rPr lang="en" sz="2400">
                <a:solidFill>
                  <a:srgbClr val="000000"/>
                </a:solidFill>
                <a:highlight>
                  <a:srgbClr val="FFFFFF"/>
                </a:highlight>
                <a:latin typeface="Arial"/>
                <a:ea typeface="Arial"/>
                <a:cs typeface="Arial"/>
                <a:sym typeface="Arial"/>
              </a:rPr>
              <a:t>Eg </a:t>
            </a:r>
            <a:r>
              <a:rPr lang="en" sz="2400" u="sng">
                <a:solidFill>
                  <a:schemeClr val="hlink"/>
                </a:solidFill>
                <a:highlight>
                  <a:srgbClr val="FFFFFF"/>
                </a:highlight>
                <a:latin typeface="Arial"/>
                <a:ea typeface="Arial"/>
                <a:cs typeface="Arial"/>
                <a:sym typeface="Arial"/>
                <a:hlinkClick r:id="rId3"/>
              </a:rPr>
              <a:t>https://news.bbc.co.uk</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rPr b="1" lang="en" sz="2400">
                <a:solidFill>
                  <a:srgbClr val="000000"/>
                </a:solidFill>
                <a:highlight>
                  <a:srgbClr val="FFFFFF"/>
                </a:highlight>
                <a:latin typeface="Arial"/>
                <a:ea typeface="Arial"/>
                <a:cs typeface="Arial"/>
                <a:sym typeface="Arial"/>
              </a:rPr>
              <a:t>Principle</a:t>
            </a:r>
            <a:r>
              <a:rPr lang="en" sz="2400">
                <a:solidFill>
                  <a:srgbClr val="000000"/>
                </a:solidFill>
                <a:highlight>
                  <a:srgbClr val="FFFFFF"/>
                </a:highlight>
                <a:latin typeface="Arial"/>
                <a:ea typeface="Arial"/>
                <a:cs typeface="Arial"/>
                <a:sym typeface="Arial"/>
              </a:rPr>
              <a:t>: Content Is King! There really is no substitute for lots of good content…</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1200"/>
              </a:spcAft>
              <a:buNone/>
            </a:pPr>
            <a:r>
              <a:t/>
            </a:r>
            <a:endParaRPr b="1">
              <a:solidFill>
                <a:srgbClr val="000000"/>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1"/>
          <p:cNvSpPr txBox="1"/>
          <p:nvPr/>
        </p:nvSpPr>
        <p:spPr>
          <a:xfrm>
            <a:off x="476925" y="3081700"/>
            <a:ext cx="4578600" cy="11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Assume a small universe of four web pages: </a:t>
            </a:r>
            <a:r>
              <a:rPr b="1" lang="en" sz="1100"/>
              <a:t>A</a:t>
            </a:r>
            <a:r>
              <a:rPr lang="en" sz="1100"/>
              <a:t>, </a:t>
            </a:r>
            <a:r>
              <a:rPr b="1" lang="en" sz="1100"/>
              <a:t>B</a:t>
            </a:r>
            <a:r>
              <a:rPr lang="en" sz="1100"/>
              <a:t>, </a:t>
            </a:r>
            <a:r>
              <a:rPr b="1" lang="en" sz="1100"/>
              <a:t>C</a:t>
            </a:r>
            <a:r>
              <a:rPr lang="en" sz="1100"/>
              <a:t> and </a:t>
            </a:r>
            <a:r>
              <a:rPr b="1" lang="en" sz="1100"/>
              <a:t>D</a:t>
            </a:r>
            <a:r>
              <a:rPr lang="en" sz="1100"/>
              <a:t>.</a:t>
            </a:r>
            <a:endParaRPr sz="1100"/>
          </a:p>
          <a:p>
            <a:pPr indent="0" lvl="0" marL="0" rtl="0" algn="l">
              <a:spcBef>
                <a:spcPts val="0"/>
              </a:spcBef>
              <a:spcAft>
                <a:spcPts val="0"/>
              </a:spcAft>
              <a:buNone/>
            </a:pPr>
            <a:r>
              <a:t/>
            </a:r>
            <a:endParaRPr sz="1100"/>
          </a:p>
        </p:txBody>
      </p:sp>
      <p:pic>
        <p:nvPicPr>
          <p:cNvPr id="159" name="Google Shape;159;p21"/>
          <p:cNvPicPr preferRelativeResize="0"/>
          <p:nvPr/>
        </p:nvPicPr>
        <p:blipFill rotWithShape="1">
          <a:blip r:embed="rId3">
            <a:alphaModFix/>
          </a:blip>
          <a:srcRect b="0" l="0" r="0" t="-1770"/>
          <a:stretch/>
        </p:blipFill>
        <p:spPr>
          <a:xfrm>
            <a:off x="51375" y="-80925"/>
            <a:ext cx="9192124" cy="545874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3"/>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highlight>
                  <a:srgbClr val="FFFFFF"/>
                </a:highlight>
                <a:latin typeface="Arial"/>
                <a:ea typeface="Arial"/>
                <a:cs typeface="Arial"/>
                <a:sym typeface="Arial"/>
              </a:rPr>
              <a:t>The right way..</a:t>
            </a:r>
            <a:r>
              <a:rPr b="1" lang="en">
                <a:highlight>
                  <a:srgbClr val="FFFFFF"/>
                </a:highlight>
                <a:latin typeface="Arial"/>
                <a:ea typeface="Arial"/>
                <a:cs typeface="Arial"/>
                <a:sym typeface="Arial"/>
              </a:rPr>
              <a:t>.</a:t>
            </a:r>
            <a:r>
              <a:rPr lang="en" sz="2400">
                <a:highlight>
                  <a:srgbClr val="FFFFFF"/>
                </a:highlight>
                <a:latin typeface="Arial"/>
                <a:ea typeface="Arial"/>
                <a:cs typeface="Arial"/>
                <a:sym typeface="Arial"/>
              </a:rPr>
              <a:t> </a:t>
            </a:r>
            <a:endParaRPr sz="2400">
              <a:highlight>
                <a:srgbClr val="FFFFFF"/>
              </a:highlight>
              <a:latin typeface="Arial"/>
              <a:ea typeface="Arial"/>
              <a:cs typeface="Arial"/>
              <a:sym typeface="Arial"/>
            </a:endParaRPr>
          </a:p>
          <a:p>
            <a:pPr indent="-419100" lvl="0" marL="457200" rtl="0" algn="l">
              <a:lnSpc>
                <a:spcPct val="115000"/>
              </a:lnSpc>
              <a:spcBef>
                <a:spcPts val="1600"/>
              </a:spcBef>
              <a:spcAft>
                <a:spcPts val="0"/>
              </a:spcAft>
              <a:buClr>
                <a:srgbClr val="000000"/>
              </a:buClr>
              <a:buSzPts val="3000"/>
              <a:buFont typeface="Arial"/>
              <a:buChar char="➢"/>
            </a:pPr>
            <a:r>
              <a:rPr b="1" lang="en">
                <a:solidFill>
                  <a:srgbClr val="000000"/>
                </a:solidFill>
                <a:highlight>
                  <a:srgbClr val="FFFFFF"/>
                </a:highlight>
                <a:latin typeface="Arial"/>
                <a:ea typeface="Arial"/>
                <a:cs typeface="Arial"/>
                <a:sym typeface="Arial"/>
              </a:rPr>
              <a:t>Give away something useful</a:t>
            </a:r>
            <a:endParaRPr b="1">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rPr lang="en" sz="2400" u="sng">
                <a:solidFill>
                  <a:schemeClr val="hlink"/>
                </a:solidFill>
                <a:highlight>
                  <a:srgbClr val="FFFFFF"/>
                </a:highlight>
                <a:latin typeface="Arial"/>
                <a:ea typeface="Arial"/>
                <a:cs typeface="Arial"/>
                <a:sym typeface="Arial"/>
                <a:hlinkClick r:id="rId3"/>
              </a:rPr>
              <a:t>www.phpbb.com</a:t>
            </a:r>
            <a:r>
              <a:rPr lang="en" sz="2400">
                <a:solidFill>
                  <a:srgbClr val="000000"/>
                </a:solidFill>
                <a:highlight>
                  <a:srgbClr val="FFFFFF"/>
                </a:highlight>
                <a:latin typeface="Arial"/>
                <a:ea typeface="Arial"/>
                <a:cs typeface="Arial"/>
                <a:sym typeface="Arial"/>
              </a:rPr>
              <a:t> has a Toolbar PR of 8/10 and it has no big money or marketing behind it! How can this be?</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rPr lang="en" sz="2400">
                <a:solidFill>
                  <a:srgbClr val="000000"/>
                </a:solidFill>
                <a:highlight>
                  <a:srgbClr val="FFFFFF"/>
                </a:highlight>
                <a:latin typeface="Arial"/>
                <a:ea typeface="Arial"/>
                <a:cs typeface="Arial"/>
                <a:sym typeface="Arial"/>
              </a:rPr>
              <a:t>This site contains open source bulletin board software which is free to use.</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1200"/>
              </a:spcAft>
              <a:buNone/>
            </a:pPr>
            <a:r>
              <a:t/>
            </a:r>
            <a:endParaRPr b="1">
              <a:solidFill>
                <a:srgbClr val="000000"/>
              </a:solidFill>
              <a:highlight>
                <a:srgbClr val="FFFFFF"/>
              </a:highlight>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4"/>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highlight>
                  <a:srgbClr val="FFFFFF"/>
                </a:highlight>
                <a:latin typeface="Arial"/>
                <a:ea typeface="Arial"/>
                <a:cs typeface="Arial"/>
                <a:sym typeface="Arial"/>
              </a:rPr>
              <a:t>The right way..</a:t>
            </a:r>
            <a:r>
              <a:rPr b="1" lang="en">
                <a:highlight>
                  <a:srgbClr val="FFFFFF"/>
                </a:highlight>
                <a:latin typeface="Arial"/>
                <a:ea typeface="Arial"/>
                <a:cs typeface="Arial"/>
                <a:sym typeface="Arial"/>
              </a:rPr>
              <a:t>.</a:t>
            </a:r>
            <a:r>
              <a:rPr lang="en" sz="2400">
                <a:highlight>
                  <a:srgbClr val="FFFFFF"/>
                </a:highlight>
                <a:latin typeface="Arial"/>
                <a:ea typeface="Arial"/>
                <a:cs typeface="Arial"/>
                <a:sym typeface="Arial"/>
              </a:rPr>
              <a:t> </a:t>
            </a:r>
            <a:endParaRPr sz="2400">
              <a:highlight>
                <a:srgbClr val="FFFFFF"/>
              </a:highlight>
              <a:latin typeface="Arial"/>
              <a:ea typeface="Arial"/>
              <a:cs typeface="Arial"/>
              <a:sym typeface="Arial"/>
            </a:endParaRPr>
          </a:p>
          <a:p>
            <a:pPr indent="-419100" lvl="0" marL="457200" rtl="0" algn="l">
              <a:lnSpc>
                <a:spcPct val="115000"/>
              </a:lnSpc>
              <a:spcBef>
                <a:spcPts val="1600"/>
              </a:spcBef>
              <a:spcAft>
                <a:spcPts val="0"/>
              </a:spcAft>
              <a:buClr>
                <a:srgbClr val="000000"/>
              </a:buClr>
              <a:buSzPts val="3000"/>
              <a:buFont typeface="Arial"/>
              <a:buChar char="➢"/>
            </a:pPr>
            <a:r>
              <a:rPr b="1" lang="en">
                <a:solidFill>
                  <a:srgbClr val="000000"/>
                </a:solidFill>
                <a:highlight>
                  <a:srgbClr val="FFFFFF"/>
                </a:highlight>
                <a:latin typeface="Arial"/>
                <a:ea typeface="Arial"/>
                <a:cs typeface="Arial"/>
                <a:sym typeface="Arial"/>
              </a:rPr>
              <a:t>Give away something useful</a:t>
            </a:r>
            <a:endParaRPr b="1">
              <a:solidFill>
                <a:srgbClr val="000000"/>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highlight>
                  <a:srgbClr val="FFFFFF"/>
                </a:highlight>
                <a:latin typeface="Arial"/>
                <a:ea typeface="Arial"/>
                <a:cs typeface="Arial"/>
                <a:sym typeface="Arial"/>
              </a:rPr>
              <a:t>What the group has done is write a very useful bulletin board system that is becoming very popular on many websites. And at the bottom of every page, in </a:t>
            </a:r>
            <a:r>
              <a:rPr b="1" lang="en" sz="1400">
                <a:solidFill>
                  <a:srgbClr val="000000"/>
                </a:solidFill>
                <a:highlight>
                  <a:srgbClr val="FFFFFF"/>
                </a:highlight>
                <a:latin typeface="Arial"/>
                <a:ea typeface="Arial"/>
                <a:cs typeface="Arial"/>
                <a:sym typeface="Arial"/>
              </a:rPr>
              <a:t>every</a:t>
            </a:r>
            <a:r>
              <a:rPr lang="en" sz="1400">
                <a:solidFill>
                  <a:srgbClr val="000000"/>
                </a:solidFill>
                <a:highlight>
                  <a:srgbClr val="FFFFFF"/>
                </a:highlight>
                <a:latin typeface="Arial"/>
                <a:ea typeface="Arial"/>
                <a:cs typeface="Arial"/>
                <a:sym typeface="Arial"/>
              </a:rPr>
              <a:t> installation, is this HTML code:</a:t>
            </a:r>
            <a:endParaRPr sz="1400">
              <a:solidFill>
                <a:srgbClr val="000000"/>
              </a:solidFill>
              <a:highlight>
                <a:srgbClr val="FFFFFF"/>
              </a:highlight>
              <a:latin typeface="Arial"/>
              <a:ea typeface="Arial"/>
              <a:cs typeface="Arial"/>
              <a:sym typeface="Arial"/>
            </a:endParaRPr>
          </a:p>
          <a:p>
            <a:pPr indent="0" lvl="0" marL="381000" marR="381000" rtl="0" algn="l">
              <a:lnSpc>
                <a:spcPct val="115000"/>
              </a:lnSpc>
              <a:spcBef>
                <a:spcPts val="1200"/>
              </a:spcBef>
              <a:spcAft>
                <a:spcPts val="0"/>
              </a:spcAft>
              <a:buNone/>
            </a:pPr>
            <a:r>
              <a:rPr lang="en" sz="1400">
                <a:solidFill>
                  <a:srgbClr val="000000"/>
                </a:solidFill>
                <a:highlight>
                  <a:srgbClr val="FFFFFF"/>
                </a:highlight>
                <a:latin typeface="Arial"/>
                <a:ea typeface="Arial"/>
                <a:cs typeface="Arial"/>
                <a:sym typeface="Arial"/>
              </a:rPr>
              <a:t>Powered by &lt;a href="https://www.phpbb.com/" target="_blank"&gt;phpBB&lt;/a&gt;</a:t>
            </a:r>
            <a:endParaRPr sz="1400">
              <a:solidFill>
                <a:srgbClr val="000000"/>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highlight>
                  <a:srgbClr val="FFFFFF"/>
                </a:highlight>
                <a:latin typeface="Arial"/>
                <a:ea typeface="Arial"/>
                <a:cs typeface="Arial"/>
                <a:sym typeface="Arial"/>
              </a:rPr>
              <a:t>The administrator of each installation can remove that link, but most don’t because they want to return the favour…</a:t>
            </a:r>
            <a:endParaRPr sz="1400">
              <a:solidFill>
                <a:srgbClr val="000000"/>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 sz="1400">
                <a:solidFill>
                  <a:srgbClr val="000000"/>
                </a:solidFill>
                <a:highlight>
                  <a:srgbClr val="FFFFFF"/>
                </a:highlight>
                <a:latin typeface="Arial"/>
                <a:ea typeface="Arial"/>
                <a:cs typeface="Arial"/>
                <a:sym typeface="Arial"/>
              </a:rPr>
              <a:t>Can you imagine all those millions of pages giving a fraction of a vote to </a:t>
            </a:r>
            <a:r>
              <a:rPr lang="en" sz="1400" u="sng">
                <a:solidFill>
                  <a:schemeClr val="hlink"/>
                </a:solidFill>
                <a:highlight>
                  <a:srgbClr val="FFFFFF"/>
                </a:highlight>
                <a:latin typeface="Arial"/>
                <a:ea typeface="Arial"/>
                <a:cs typeface="Arial"/>
                <a:sym typeface="Arial"/>
                <a:hlinkClick r:id="rId3"/>
              </a:rPr>
              <a:t>www.phpbb.com</a:t>
            </a:r>
            <a:r>
              <a:rPr lang="en" sz="1400">
                <a:solidFill>
                  <a:srgbClr val="000000"/>
                </a:solidFill>
                <a:highlight>
                  <a:srgbClr val="FFFFFF"/>
                </a:highlight>
                <a:latin typeface="Arial"/>
                <a:ea typeface="Arial"/>
                <a:cs typeface="Arial"/>
                <a:sym typeface="Arial"/>
              </a:rPr>
              <a:t>? Wow!</a:t>
            </a:r>
            <a:endParaRPr sz="1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0"/>
              </a:spcAft>
              <a:buNone/>
            </a:pPr>
            <a:r>
              <a:t/>
            </a:r>
            <a:endParaRPr sz="2400">
              <a:solidFill>
                <a:srgbClr val="000000"/>
              </a:solidFill>
              <a:highlight>
                <a:srgbClr val="FFFFFF"/>
              </a:highlight>
              <a:latin typeface="Arial"/>
              <a:ea typeface="Arial"/>
              <a:cs typeface="Arial"/>
              <a:sym typeface="Arial"/>
            </a:endParaRPr>
          </a:p>
          <a:p>
            <a:pPr indent="0" lvl="0" marL="457200" rtl="0" algn="l">
              <a:lnSpc>
                <a:spcPct val="115000"/>
              </a:lnSpc>
              <a:spcBef>
                <a:spcPts val="1200"/>
              </a:spcBef>
              <a:spcAft>
                <a:spcPts val="1200"/>
              </a:spcAft>
              <a:buNone/>
            </a:pPr>
            <a:r>
              <a:t/>
            </a:r>
            <a:endParaRPr b="1">
              <a:solidFill>
                <a:srgbClr val="000000"/>
              </a:solidFill>
              <a:highlight>
                <a:srgbClr val="FFFFFF"/>
              </a:highlight>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95"/>
          <p:cNvSpPr txBox="1"/>
          <p:nvPr>
            <p:ph type="title"/>
          </p:nvPr>
        </p:nvSpPr>
        <p:spPr>
          <a:xfrm>
            <a:off x="311700" y="265200"/>
            <a:ext cx="8520600" cy="4317300"/>
          </a:xfrm>
          <a:prstGeom prst="rect">
            <a:avLst/>
          </a:prstGeom>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SzPts val="3000"/>
              <a:buFont typeface="Arial"/>
              <a:buChar char="❖"/>
            </a:pPr>
            <a:r>
              <a:rPr b="1" lang="en">
                <a:highlight>
                  <a:srgbClr val="FFFFFF"/>
                </a:highlight>
                <a:latin typeface="Arial"/>
                <a:ea typeface="Arial"/>
                <a:cs typeface="Arial"/>
                <a:sym typeface="Arial"/>
              </a:rPr>
              <a:t>Principle</a:t>
            </a:r>
            <a:r>
              <a:rPr lang="en">
                <a:highlight>
                  <a:srgbClr val="FFFFFF"/>
                </a:highlight>
                <a:latin typeface="Arial"/>
                <a:ea typeface="Arial"/>
                <a:cs typeface="Arial"/>
                <a:sym typeface="Arial"/>
              </a:rPr>
              <a:t>:</a:t>
            </a:r>
            <a:r>
              <a:rPr lang="en" sz="2400">
                <a:highlight>
                  <a:srgbClr val="FFFFFF"/>
                </a:highlight>
                <a:latin typeface="Arial"/>
                <a:ea typeface="Arial"/>
                <a:cs typeface="Arial"/>
                <a:sym typeface="Arial"/>
              </a:rPr>
              <a:t> </a:t>
            </a:r>
            <a:endParaRPr sz="2400">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Make it worth other people’s while to use your content or tools. If your </a:t>
            </a:r>
            <a:r>
              <a:rPr lang="en" sz="2400">
                <a:solidFill>
                  <a:srgbClr val="000000"/>
                </a:solidFill>
                <a:highlight>
                  <a:srgbClr val="FFFFFF"/>
                </a:highlight>
                <a:latin typeface="Arial"/>
                <a:ea typeface="Arial"/>
                <a:cs typeface="Arial"/>
                <a:sym typeface="Arial"/>
              </a:rPr>
              <a:t>giveaway</a:t>
            </a:r>
            <a:r>
              <a:rPr lang="en" sz="2400">
                <a:solidFill>
                  <a:srgbClr val="000000"/>
                </a:solidFill>
                <a:highlight>
                  <a:srgbClr val="FFFFFF"/>
                </a:highlight>
                <a:latin typeface="Arial"/>
                <a:ea typeface="Arial"/>
                <a:cs typeface="Arial"/>
                <a:sym typeface="Arial"/>
              </a:rPr>
              <a:t> is good enough other site admins will gladly give you a link back.</a:t>
            </a:r>
            <a:endParaRPr sz="2400">
              <a:solidFill>
                <a:srgbClr val="000000"/>
              </a:solidFill>
              <a:highlight>
                <a:srgbClr val="FFFFFF"/>
              </a:highlight>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highlight>
                  <a:srgbClr val="FFFFFF"/>
                </a:highlight>
                <a:latin typeface="Arial"/>
                <a:ea typeface="Arial"/>
                <a:cs typeface="Arial"/>
                <a:sym typeface="Arial"/>
              </a:rPr>
              <a:t>It’s probably better to get lots (perhaps thousands) of links from sites with small PR than to spend any time or money desperately trying to get just the one link from a high PR page.</a:t>
            </a:r>
            <a:endParaRPr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6"/>
          <p:cNvSpPr txBox="1"/>
          <p:nvPr>
            <p:ph type="title"/>
          </p:nvPr>
        </p:nvSpPr>
        <p:spPr>
          <a:xfrm>
            <a:off x="311700" y="410000"/>
            <a:ext cx="8520600" cy="47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of the PageRank Algorithm</a:t>
            </a:r>
            <a:endParaRPr b="1" sz="3600">
              <a:latin typeface="Raleway"/>
              <a:ea typeface="Raleway"/>
              <a:cs typeface="Raleway"/>
              <a:sym typeface="Raleway"/>
            </a:endParaRPr>
          </a:p>
          <a:p>
            <a:pPr indent="0" lvl="0" marL="0" rtl="0" algn="l">
              <a:spcBef>
                <a:spcPts val="0"/>
              </a:spcBef>
              <a:spcAft>
                <a:spcPts val="0"/>
              </a:spcAft>
              <a:buNone/>
            </a:pPr>
            <a:r>
              <a:t/>
            </a:r>
            <a:endParaRPr b="1" sz="2400">
              <a:solidFill>
                <a:srgbClr val="000000"/>
              </a:solidFill>
              <a:latin typeface="Raleway"/>
              <a:ea typeface="Raleway"/>
              <a:cs typeface="Raleway"/>
              <a:sym typeface="Raleway"/>
            </a:endParaRPr>
          </a:p>
          <a:p>
            <a:pPr indent="0" lvl="0" marL="0" rtl="0" algn="l">
              <a:lnSpc>
                <a:spcPct val="115000"/>
              </a:lnSpc>
              <a:spcBef>
                <a:spcPts val="0"/>
              </a:spcBef>
              <a:spcAft>
                <a:spcPts val="0"/>
              </a:spcAft>
              <a:buNone/>
            </a:pPr>
            <a:r>
              <a:rPr b="1" lang="en">
                <a:solidFill>
                  <a:srgbClr val="000000"/>
                </a:solidFill>
                <a:latin typeface="Source Sans Pro"/>
                <a:ea typeface="Source Sans Pro"/>
                <a:cs typeface="Source Sans Pro"/>
                <a:sym typeface="Source Sans Pro"/>
              </a:rPr>
              <a:t>Perron-Frobenius Theorem:</a:t>
            </a:r>
            <a:endParaRPr b="1">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2400">
                <a:solidFill>
                  <a:srgbClr val="000000"/>
                </a:solidFill>
                <a:latin typeface="Source Sans Pro"/>
                <a:ea typeface="Source Sans Pro"/>
                <a:cs typeface="Source Sans Pro"/>
                <a:sym typeface="Source Sans Pro"/>
              </a:rPr>
              <a:t>The Perron-Frobenius Theorem states that for any column-stochastic matrix with positive entries, we can always find 1 as an eigenvalue, and all other eigenvalues have magnitude strictly less than 1. Moreover, 1 is a simple eigenvalue (“simple” means that 1 is a root, but not a repeated root, of the characteristic polynomial.) </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b="1">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97"/>
          <p:cNvSpPr txBox="1"/>
          <p:nvPr>
            <p:ph type="title"/>
          </p:nvPr>
        </p:nvSpPr>
        <p:spPr>
          <a:xfrm>
            <a:off x="311700" y="410000"/>
            <a:ext cx="8520600" cy="31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0" rtl="0" algn="l">
              <a:spcBef>
                <a:spcPts val="0"/>
              </a:spcBef>
              <a:spcAft>
                <a:spcPts val="0"/>
              </a:spcAft>
              <a:buNone/>
            </a:pPr>
            <a:r>
              <a:t/>
            </a:r>
            <a:endParaRPr b="1" sz="2400">
              <a:solidFill>
                <a:srgbClr val="000000"/>
              </a:solidFill>
              <a:latin typeface="Raleway"/>
              <a:ea typeface="Raleway"/>
              <a:cs typeface="Raleway"/>
              <a:sym typeface="Raleway"/>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The matrix </a:t>
            </a:r>
            <a:r>
              <a:rPr b="1" lang="en" sz="2400">
                <a:solidFill>
                  <a:srgbClr val="000000"/>
                </a:solidFill>
                <a:latin typeface="Source Sans Pro"/>
                <a:ea typeface="Source Sans Pro"/>
                <a:cs typeface="Source Sans Pro"/>
                <a:sym typeface="Source Sans Pro"/>
              </a:rPr>
              <a:t>M</a:t>
            </a:r>
            <a:r>
              <a:rPr lang="en" sz="2400">
                <a:solidFill>
                  <a:srgbClr val="000000"/>
                </a:solidFill>
                <a:latin typeface="Source Sans Pro"/>
                <a:ea typeface="Source Sans Pro"/>
                <a:cs typeface="Source Sans Pro"/>
                <a:sym typeface="Source Sans Pro"/>
              </a:rPr>
              <a:t> is column-stochastic by the design of pagerank algorithm and have all the entries positive.</a:t>
            </a:r>
            <a:endParaRPr sz="2400">
              <a:solidFill>
                <a:srgbClr val="000000"/>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Let λ</a:t>
            </a:r>
            <a:r>
              <a:rPr baseline="-25000" lang="en" sz="2400">
                <a:solidFill>
                  <a:srgbClr val="000000"/>
                </a:solidFill>
                <a:latin typeface="Source Sans Pro"/>
                <a:ea typeface="Source Sans Pro"/>
                <a:cs typeface="Source Sans Pro"/>
                <a:sym typeface="Source Sans Pro"/>
              </a:rPr>
              <a:t>i</a:t>
            </a:r>
            <a:r>
              <a:rPr lang="en" sz="2400">
                <a:solidFill>
                  <a:srgbClr val="000000"/>
                </a:solidFill>
                <a:latin typeface="Source Sans Pro"/>
                <a:ea typeface="Source Sans Pro"/>
                <a:cs typeface="Source Sans Pro"/>
                <a:sym typeface="Source Sans Pro"/>
              </a:rPr>
              <a:t> , for i = 1, 2, . . . , N be the eigenvalues of the matrix M, sorted in decreasing order of absolute values.</a:t>
            </a:r>
            <a:endParaRPr sz="2400">
              <a:solidFill>
                <a:srgbClr val="000000"/>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 By Perron-Frobenius theorem, we have</a:t>
            </a:r>
            <a:r>
              <a:rPr lang="en" sz="1800">
                <a:solidFill>
                  <a:srgbClr val="000000"/>
                </a:solidFill>
                <a:latin typeface="Source Sans Pro"/>
                <a:ea typeface="Source Sans Pro"/>
                <a:cs typeface="Source Sans Pro"/>
                <a:sym typeface="Source Sans Pro"/>
              </a:rPr>
              <a:t>  </a:t>
            </a:r>
            <a:endParaRPr sz="18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t/>
            </a:r>
            <a:endParaRPr b="1">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pic>
        <p:nvPicPr>
          <p:cNvPr id="665" name="Google Shape;665;p97"/>
          <p:cNvPicPr preferRelativeResize="0"/>
          <p:nvPr/>
        </p:nvPicPr>
        <p:blipFill>
          <a:blip r:embed="rId3">
            <a:alphaModFix/>
          </a:blip>
          <a:stretch>
            <a:fillRect/>
          </a:stretch>
        </p:blipFill>
        <p:spPr>
          <a:xfrm>
            <a:off x="2660250" y="3795325"/>
            <a:ext cx="3612600" cy="4321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98"/>
          <p:cNvSpPr txBox="1"/>
          <p:nvPr>
            <p:ph type="title"/>
          </p:nvPr>
        </p:nvSpPr>
        <p:spPr>
          <a:xfrm>
            <a:off x="311700" y="410000"/>
            <a:ext cx="8520600" cy="45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0" rtl="0" algn="l">
              <a:spcBef>
                <a:spcPts val="0"/>
              </a:spcBef>
              <a:spcAft>
                <a:spcPts val="0"/>
              </a:spcAft>
              <a:buNone/>
            </a:pPr>
            <a:r>
              <a:t/>
            </a:r>
            <a:endParaRPr b="1" sz="2400">
              <a:solidFill>
                <a:srgbClr val="000000"/>
              </a:solidFill>
              <a:latin typeface="Raleway"/>
              <a:ea typeface="Raleway"/>
              <a:cs typeface="Raleway"/>
              <a:sym typeface="Raleway"/>
            </a:endParaRPr>
          </a:p>
          <a:p>
            <a:pPr indent="-381000" lvl="0" marL="457200" rtl="0" algn="l">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We make a simplifying assumption that all eigenvalues are distinct, i.e., we can find N distinct eigenvalues for the N × N matrix </a:t>
            </a:r>
            <a:r>
              <a:rPr b="1" lang="en" sz="2400">
                <a:solidFill>
                  <a:srgbClr val="000000"/>
                </a:solidFill>
                <a:latin typeface="Source Sans Pro"/>
                <a:ea typeface="Source Sans Pro"/>
                <a:cs typeface="Source Sans Pro"/>
                <a:sym typeface="Source Sans Pro"/>
              </a:rPr>
              <a:t>M</a:t>
            </a:r>
            <a:r>
              <a:rPr lang="en" sz="2400">
                <a:solidFill>
                  <a:srgbClr val="000000"/>
                </a:solidFill>
                <a:latin typeface="Source Sans Pro"/>
                <a:ea typeface="Source Sans Pro"/>
                <a:cs typeface="Source Sans Pro"/>
                <a:sym typeface="Source Sans Pro"/>
              </a:rPr>
              <a:t>.</a:t>
            </a:r>
            <a:endParaRPr sz="2400">
              <a:solidFill>
                <a:srgbClr val="000000"/>
              </a:solidFill>
              <a:latin typeface="Source Sans Pro"/>
              <a:ea typeface="Source Sans Pro"/>
              <a:cs typeface="Source Sans Pro"/>
              <a:sym typeface="Source Sans Pro"/>
            </a:endParaRPr>
          </a:p>
          <a:p>
            <a:pPr indent="-381000" lvl="0" marL="457200" rtl="0" algn="l">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Using  the fact from linear algebra that if the eigenvalues of a matrices are distinct, we can find an eigenvector for each of the N eigenvalues, and the N eigenvectors are linearly independent.</a:t>
            </a:r>
            <a:endParaRPr sz="2400">
              <a:solidFill>
                <a:srgbClr val="000000"/>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Let v</a:t>
            </a:r>
            <a:r>
              <a:rPr baseline="-25000" lang="en" sz="2400">
                <a:solidFill>
                  <a:srgbClr val="000000"/>
                </a:solidFill>
                <a:latin typeface="Source Sans Pro"/>
                <a:ea typeface="Source Sans Pro"/>
                <a:cs typeface="Source Sans Pro"/>
                <a:sym typeface="Source Sans Pro"/>
              </a:rPr>
              <a:t>i</a:t>
            </a:r>
            <a:r>
              <a:rPr lang="en" sz="2400">
                <a:solidFill>
                  <a:srgbClr val="000000"/>
                </a:solidFill>
                <a:latin typeface="Source Sans Pro"/>
                <a:ea typeface="Source Sans Pro"/>
                <a:cs typeface="Source Sans Pro"/>
                <a:sym typeface="Source Sans Pro"/>
              </a:rPr>
              <a:t> , for i = 1, 2, . . . , N, be the eigenvectors, corresponding to the eigenvalues  λ</a:t>
            </a:r>
            <a:r>
              <a:rPr baseline="-25000" lang="en" sz="2400">
                <a:solidFill>
                  <a:srgbClr val="000000"/>
                </a:solidFill>
                <a:latin typeface="Source Sans Pro"/>
                <a:ea typeface="Source Sans Pro"/>
                <a:cs typeface="Source Sans Pro"/>
                <a:sym typeface="Source Sans Pro"/>
              </a:rPr>
              <a:t>i</a:t>
            </a:r>
            <a:r>
              <a:rPr lang="en" sz="2400">
                <a:solidFill>
                  <a:srgbClr val="000000"/>
                </a:solidFill>
                <a:latin typeface="Source Sans Pro"/>
                <a:ea typeface="Source Sans Pro"/>
                <a:cs typeface="Source Sans Pro"/>
                <a:sym typeface="Source Sans Pro"/>
              </a:rPr>
              <a:t>, respectively.</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99"/>
          <p:cNvSpPr txBox="1"/>
          <p:nvPr>
            <p:ph type="title"/>
          </p:nvPr>
        </p:nvSpPr>
        <p:spPr>
          <a:xfrm>
            <a:off x="311700" y="280925"/>
            <a:ext cx="8520600" cy="19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0" rtl="0" algn="l">
              <a:spcBef>
                <a:spcPts val="0"/>
              </a:spcBef>
              <a:spcAft>
                <a:spcPts val="0"/>
              </a:spcAft>
              <a:buNone/>
            </a:pPr>
            <a:r>
              <a:t/>
            </a:r>
            <a:endParaRPr b="1" sz="2400">
              <a:solidFill>
                <a:srgbClr val="000000"/>
              </a:solidFill>
              <a:latin typeface="Raleway"/>
              <a:ea typeface="Raleway"/>
              <a:cs typeface="Raleway"/>
              <a:sym typeface="Raleway"/>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Let P be an N × N matrix with the j-th column equal to v</a:t>
            </a:r>
            <a:r>
              <a:rPr baseline="-25000" lang="en" sz="2400">
                <a:solidFill>
                  <a:srgbClr val="000000"/>
                </a:solidFill>
                <a:latin typeface="Source Sans Pro"/>
                <a:ea typeface="Source Sans Pro"/>
                <a:cs typeface="Source Sans Pro"/>
                <a:sym typeface="Source Sans Pro"/>
              </a:rPr>
              <a:t>j</a:t>
            </a:r>
            <a:r>
              <a:rPr lang="en" sz="2400">
                <a:solidFill>
                  <a:srgbClr val="000000"/>
                </a:solidFill>
                <a:latin typeface="Source Sans Pro"/>
                <a:ea typeface="Source Sans Pro"/>
                <a:cs typeface="Source Sans Pro"/>
                <a:sym typeface="Source Sans Pro"/>
              </a:rPr>
              <a:t> ,        for j = 1, 2, . . . , N,</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pic>
        <p:nvPicPr>
          <p:cNvPr id="676" name="Google Shape;676;p99"/>
          <p:cNvPicPr preferRelativeResize="0"/>
          <p:nvPr/>
        </p:nvPicPr>
        <p:blipFill>
          <a:blip r:embed="rId3">
            <a:alphaModFix/>
          </a:blip>
          <a:stretch>
            <a:fillRect/>
          </a:stretch>
        </p:blipFill>
        <p:spPr>
          <a:xfrm>
            <a:off x="2923600" y="2198300"/>
            <a:ext cx="2655875" cy="359529"/>
          </a:xfrm>
          <a:prstGeom prst="rect">
            <a:avLst/>
          </a:prstGeom>
          <a:noFill/>
          <a:ln>
            <a:noFill/>
          </a:ln>
        </p:spPr>
      </p:pic>
      <p:sp>
        <p:nvSpPr>
          <p:cNvPr id="677" name="Google Shape;677;p99"/>
          <p:cNvSpPr txBox="1"/>
          <p:nvPr/>
        </p:nvSpPr>
        <p:spPr>
          <a:xfrm>
            <a:off x="152400" y="2655425"/>
            <a:ext cx="8679900" cy="185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Source Sans Pro"/>
              <a:buChar char="➢"/>
            </a:pPr>
            <a:r>
              <a:rPr lang="en" sz="2400">
                <a:latin typeface="Source Sans Pro"/>
                <a:ea typeface="Source Sans Pro"/>
                <a:cs typeface="Source Sans Pro"/>
                <a:sym typeface="Source Sans Pro"/>
              </a:rPr>
              <a:t>Since the column of P are linearly independent, the determinant of P is non-zero, and hence the inverse of P exists.</a:t>
            </a:r>
            <a:endParaRPr sz="2400">
              <a:latin typeface="Source Sans Pro"/>
              <a:ea typeface="Source Sans Pro"/>
              <a:cs typeface="Source Sans Pro"/>
              <a:sym typeface="Source Sans Pro"/>
            </a:endParaRPr>
          </a:p>
          <a:p>
            <a:pPr indent="-381000" lvl="0" marL="457200" rtl="0" algn="l">
              <a:lnSpc>
                <a:spcPct val="115000"/>
              </a:lnSpc>
              <a:spcBef>
                <a:spcPts val="0"/>
              </a:spcBef>
              <a:spcAft>
                <a:spcPts val="0"/>
              </a:spcAft>
              <a:buSzPts val="2400"/>
              <a:buFont typeface="Source Sans Pro"/>
              <a:buChar char="➢"/>
            </a:pPr>
            <a:r>
              <a:rPr lang="en" sz="2400">
                <a:latin typeface="Source Sans Pro"/>
                <a:ea typeface="Source Sans Pro"/>
                <a:cs typeface="Source Sans Pro"/>
                <a:sym typeface="Source Sans Pro"/>
              </a:rPr>
              <a:t>Let D be a diagonal matrix, whose diagonal entries are the eigenvalues λ</a:t>
            </a:r>
            <a:r>
              <a:rPr baseline="-25000" lang="en" sz="2400">
                <a:latin typeface="Source Sans Pro"/>
                <a:ea typeface="Source Sans Pro"/>
                <a:cs typeface="Source Sans Pro"/>
                <a:sym typeface="Source Sans Pro"/>
              </a:rPr>
              <a:t>i</a:t>
            </a:r>
            <a:r>
              <a:rPr lang="en" sz="2400">
                <a:latin typeface="Source Sans Pro"/>
                <a:ea typeface="Source Sans Pro"/>
                <a:cs typeface="Source Sans Pro"/>
                <a:sym typeface="Source Sans Pro"/>
              </a:rPr>
              <a:t> , </a:t>
            </a:r>
            <a:endParaRPr sz="2400">
              <a:latin typeface="Source Sans Pro"/>
              <a:ea typeface="Source Sans Pro"/>
              <a:cs typeface="Source Sans Pro"/>
              <a:sym typeface="Source Sans Pr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00"/>
          <p:cNvSpPr txBox="1"/>
          <p:nvPr>
            <p:ph type="title"/>
          </p:nvPr>
        </p:nvSpPr>
        <p:spPr>
          <a:xfrm>
            <a:off x="311700" y="280925"/>
            <a:ext cx="85206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457200" rtl="0" algn="l">
              <a:lnSpc>
                <a:spcPct val="115000"/>
              </a:lnSpc>
              <a:spcBef>
                <a:spcPts val="0"/>
              </a:spcBef>
              <a:spcAft>
                <a:spcPts val="0"/>
              </a:spcAft>
              <a:buNone/>
            </a:pPr>
            <a:r>
              <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
        <p:nvSpPr>
          <p:cNvPr id="683" name="Google Shape;683;p100"/>
          <p:cNvSpPr txBox="1"/>
          <p:nvPr/>
        </p:nvSpPr>
        <p:spPr>
          <a:xfrm>
            <a:off x="232050" y="2656025"/>
            <a:ext cx="8679900" cy="1287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Source Sans Pro"/>
              <a:buChar char="➢"/>
            </a:pPr>
            <a:r>
              <a:rPr lang="en" sz="2400">
                <a:latin typeface="Source Sans Pro"/>
                <a:ea typeface="Source Sans Pro"/>
                <a:cs typeface="Source Sans Pro"/>
                <a:sym typeface="Source Sans Pro"/>
              </a:rPr>
              <a:t>We can put the defining equation of eigenvectors, Mv</a:t>
            </a:r>
            <a:r>
              <a:rPr baseline="-25000" lang="en" sz="2400">
                <a:latin typeface="Source Sans Pro"/>
                <a:ea typeface="Source Sans Pro"/>
                <a:cs typeface="Source Sans Pro"/>
                <a:sym typeface="Source Sans Pro"/>
              </a:rPr>
              <a:t>i</a:t>
            </a:r>
            <a:r>
              <a:rPr lang="en" sz="2400">
                <a:latin typeface="Source Sans Pro"/>
                <a:ea typeface="Source Sans Pro"/>
                <a:cs typeface="Source Sans Pro"/>
                <a:sym typeface="Source Sans Pro"/>
              </a:rPr>
              <a:t> = λ</a:t>
            </a:r>
            <a:r>
              <a:rPr baseline="-25000" lang="en" sz="2400">
                <a:latin typeface="Source Sans Pro"/>
                <a:ea typeface="Source Sans Pro"/>
                <a:cs typeface="Source Sans Pro"/>
                <a:sym typeface="Source Sans Pro"/>
              </a:rPr>
              <a:t>i</a:t>
            </a:r>
            <a:r>
              <a:rPr lang="en" sz="2400">
                <a:latin typeface="Source Sans Pro"/>
                <a:ea typeface="Source Sans Pro"/>
                <a:cs typeface="Source Sans Pro"/>
                <a:sym typeface="Source Sans Pro"/>
              </a:rPr>
              <a:t>v</a:t>
            </a:r>
            <a:r>
              <a:rPr baseline="-25000" lang="en" sz="2400">
                <a:latin typeface="Source Sans Pro"/>
                <a:ea typeface="Source Sans Pro"/>
                <a:cs typeface="Source Sans Pro"/>
                <a:sym typeface="Source Sans Pro"/>
              </a:rPr>
              <a:t>i</a:t>
            </a:r>
            <a:r>
              <a:rPr lang="en" sz="2400">
                <a:latin typeface="Source Sans Pro"/>
                <a:ea typeface="Source Sans Pro"/>
                <a:cs typeface="Source Sans Pro"/>
                <a:sym typeface="Source Sans Pro"/>
              </a:rPr>
              <a:t> , for i = 1, 2, . . . , N, together in a single matrix equation</a:t>
            </a:r>
            <a:endParaRPr sz="2400"/>
          </a:p>
        </p:txBody>
      </p:sp>
      <p:pic>
        <p:nvPicPr>
          <p:cNvPr id="684" name="Google Shape;684;p100"/>
          <p:cNvPicPr preferRelativeResize="0"/>
          <p:nvPr/>
        </p:nvPicPr>
        <p:blipFill>
          <a:blip r:embed="rId3">
            <a:alphaModFix/>
          </a:blip>
          <a:stretch>
            <a:fillRect/>
          </a:stretch>
        </p:blipFill>
        <p:spPr>
          <a:xfrm>
            <a:off x="2686050" y="1151075"/>
            <a:ext cx="2600325" cy="1504950"/>
          </a:xfrm>
          <a:prstGeom prst="rect">
            <a:avLst/>
          </a:prstGeom>
          <a:noFill/>
          <a:ln>
            <a:noFill/>
          </a:ln>
        </p:spPr>
      </p:pic>
      <p:pic>
        <p:nvPicPr>
          <p:cNvPr id="685" name="Google Shape;685;p100"/>
          <p:cNvPicPr preferRelativeResize="0"/>
          <p:nvPr/>
        </p:nvPicPr>
        <p:blipFill>
          <a:blip r:embed="rId4">
            <a:alphaModFix/>
          </a:blip>
          <a:stretch>
            <a:fillRect/>
          </a:stretch>
        </p:blipFill>
        <p:spPr>
          <a:xfrm>
            <a:off x="3369550" y="3565525"/>
            <a:ext cx="1372025" cy="377600"/>
          </a:xfrm>
          <a:prstGeom prst="rect">
            <a:avLst/>
          </a:prstGeom>
          <a:noFill/>
          <a:ln>
            <a:noFill/>
          </a:ln>
        </p:spPr>
      </p:pic>
      <p:sp>
        <p:nvSpPr>
          <p:cNvPr id="686" name="Google Shape;686;p100"/>
          <p:cNvSpPr txBox="1"/>
          <p:nvPr/>
        </p:nvSpPr>
        <p:spPr>
          <a:xfrm>
            <a:off x="232050" y="3943125"/>
            <a:ext cx="8003700" cy="467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2400">
                <a:latin typeface="Source Sans Pro"/>
                <a:ea typeface="Source Sans Pro"/>
                <a:cs typeface="Source Sans Pro"/>
                <a:sym typeface="Source Sans Pro"/>
              </a:rPr>
              <a:t>Or equivalently</a:t>
            </a:r>
            <a:endParaRPr sz="2400"/>
          </a:p>
        </p:txBody>
      </p:sp>
      <p:pic>
        <p:nvPicPr>
          <p:cNvPr id="687" name="Google Shape;687;p100"/>
          <p:cNvPicPr preferRelativeResize="0"/>
          <p:nvPr/>
        </p:nvPicPr>
        <p:blipFill>
          <a:blip r:embed="rId5">
            <a:alphaModFix/>
          </a:blip>
          <a:stretch>
            <a:fillRect/>
          </a:stretch>
        </p:blipFill>
        <p:spPr>
          <a:xfrm>
            <a:off x="3369550" y="4410525"/>
            <a:ext cx="1495950" cy="4605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1"/>
          <p:cNvSpPr txBox="1"/>
          <p:nvPr>
            <p:ph type="title"/>
          </p:nvPr>
        </p:nvSpPr>
        <p:spPr>
          <a:xfrm>
            <a:off x="311700" y="280925"/>
            <a:ext cx="8520600" cy="19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0" rtl="0" algn="l">
              <a:spcBef>
                <a:spcPts val="0"/>
              </a:spcBef>
              <a:spcAft>
                <a:spcPts val="0"/>
              </a:spcAft>
              <a:buNone/>
            </a:pPr>
            <a:r>
              <a:t/>
            </a:r>
            <a:endParaRPr b="1" sz="2400">
              <a:solidFill>
                <a:srgbClr val="000000"/>
              </a:solidFill>
              <a:latin typeface="Raleway"/>
              <a:ea typeface="Raleway"/>
              <a:cs typeface="Raleway"/>
              <a:sym typeface="Raleway"/>
            </a:endParaRPr>
          </a:p>
          <a:p>
            <a:pPr indent="-381000" lvl="0" marL="457200" rtl="0" algn="l">
              <a:lnSpc>
                <a:spcPct val="115000"/>
              </a:lnSpc>
              <a:spcBef>
                <a:spcPts val="0"/>
              </a:spcBef>
              <a:spcAft>
                <a:spcPts val="0"/>
              </a:spcAft>
              <a:buClr>
                <a:srgbClr val="000000"/>
              </a:buClr>
              <a:buSzPts val="2400"/>
              <a:buFont typeface="Source Sans Pro"/>
              <a:buChar char="➢"/>
            </a:pPr>
            <a:r>
              <a:rPr lang="en" sz="2400">
                <a:solidFill>
                  <a:srgbClr val="000000"/>
                </a:solidFill>
                <a:latin typeface="Source Sans Pro"/>
                <a:ea typeface="Source Sans Pro"/>
                <a:cs typeface="Source Sans Pro"/>
                <a:sym typeface="Source Sans Pro"/>
              </a:rPr>
              <a:t>Let x</a:t>
            </a:r>
            <a:r>
              <a:rPr baseline="-25000" lang="en" sz="2400">
                <a:solidFill>
                  <a:srgbClr val="000000"/>
                </a:solidFill>
                <a:latin typeface="Source Sans Pro"/>
                <a:ea typeface="Source Sans Pro"/>
                <a:cs typeface="Source Sans Pro"/>
                <a:sym typeface="Source Sans Pro"/>
              </a:rPr>
              <a:t>0</a:t>
            </a:r>
            <a:r>
              <a:rPr lang="en" sz="2400">
                <a:solidFill>
                  <a:srgbClr val="000000"/>
                </a:solidFill>
                <a:latin typeface="Source Sans Pro"/>
                <a:ea typeface="Source Sans Pro"/>
                <a:cs typeface="Source Sans Pro"/>
                <a:sym typeface="Source Sans Pro"/>
              </a:rPr>
              <a:t> be the initial pagerank vector. The pagerank vector after k iterations is given by </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
        <p:nvSpPr>
          <p:cNvPr id="693" name="Google Shape;693;p101"/>
          <p:cNvSpPr txBox="1"/>
          <p:nvPr/>
        </p:nvSpPr>
        <p:spPr>
          <a:xfrm>
            <a:off x="311700" y="3610050"/>
            <a:ext cx="8679900" cy="9291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Source Sans Pro"/>
              <a:buChar char="➢"/>
            </a:pPr>
            <a:r>
              <a:rPr lang="en" sz="2400">
                <a:latin typeface="Source Sans Pro"/>
                <a:ea typeface="Source Sans Pro"/>
                <a:cs typeface="Source Sans Pro"/>
                <a:sym typeface="Source Sans Pro"/>
              </a:rPr>
              <a:t>When k → ∞</a:t>
            </a:r>
            <a:endParaRPr sz="2400">
              <a:latin typeface="Source Sans Pro"/>
              <a:ea typeface="Source Sans Pro"/>
              <a:cs typeface="Source Sans Pro"/>
              <a:sym typeface="Source Sans Pro"/>
            </a:endParaRPr>
          </a:p>
        </p:txBody>
      </p:sp>
      <p:pic>
        <p:nvPicPr>
          <p:cNvPr id="694" name="Google Shape;694;p101"/>
          <p:cNvPicPr preferRelativeResize="0"/>
          <p:nvPr/>
        </p:nvPicPr>
        <p:blipFill>
          <a:blip r:embed="rId3">
            <a:alphaModFix/>
          </a:blip>
          <a:stretch>
            <a:fillRect/>
          </a:stretch>
        </p:blipFill>
        <p:spPr>
          <a:xfrm>
            <a:off x="2234575" y="2198225"/>
            <a:ext cx="3971925" cy="1502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2"/>
          <p:cNvSpPr txBox="1"/>
          <p:nvPr>
            <p:ph type="title"/>
          </p:nvPr>
        </p:nvSpPr>
        <p:spPr>
          <a:xfrm>
            <a:off x="311700" y="280925"/>
            <a:ext cx="85206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457200" rtl="0" algn="l">
              <a:lnSpc>
                <a:spcPct val="115000"/>
              </a:lnSpc>
              <a:spcBef>
                <a:spcPts val="0"/>
              </a:spcBef>
              <a:spcAft>
                <a:spcPts val="0"/>
              </a:spcAft>
              <a:buNone/>
            </a:pPr>
            <a:r>
              <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
        <p:nvSpPr>
          <p:cNvPr id="700" name="Google Shape;700;p102"/>
          <p:cNvSpPr txBox="1"/>
          <p:nvPr/>
        </p:nvSpPr>
        <p:spPr>
          <a:xfrm>
            <a:off x="232050" y="2656025"/>
            <a:ext cx="8679900" cy="1287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Source Sans Pro"/>
              <a:buChar char="➢"/>
            </a:pPr>
            <a:r>
              <a:rPr lang="en" sz="2400">
                <a:latin typeface="Source Sans Pro"/>
                <a:ea typeface="Source Sans Pro"/>
                <a:cs typeface="Source Sans Pro"/>
                <a:sym typeface="Source Sans Pro"/>
              </a:rPr>
              <a:t> After running the Pagerank algorithm for a long time, the pagerank vector will converge to</a:t>
            </a:r>
            <a:endParaRPr sz="2400">
              <a:solidFill>
                <a:srgbClr val="7F7F7F"/>
              </a:solidFill>
              <a:latin typeface="Source Sans Pro"/>
              <a:ea typeface="Source Sans Pro"/>
              <a:cs typeface="Source Sans Pro"/>
              <a:sym typeface="Source Sans Pro"/>
            </a:endParaRPr>
          </a:p>
          <a:p>
            <a:pPr indent="0" lvl="0" marL="457200" rtl="0" algn="l">
              <a:lnSpc>
                <a:spcPct val="115000"/>
              </a:lnSpc>
              <a:spcBef>
                <a:spcPts val="1600"/>
              </a:spcBef>
              <a:spcAft>
                <a:spcPts val="1600"/>
              </a:spcAft>
              <a:buNone/>
            </a:pPr>
            <a:r>
              <a:t/>
            </a:r>
            <a:endParaRPr sz="2400">
              <a:latin typeface="Source Sans Pro"/>
              <a:ea typeface="Source Sans Pro"/>
              <a:cs typeface="Source Sans Pro"/>
              <a:sym typeface="Source Sans Pro"/>
            </a:endParaRPr>
          </a:p>
        </p:txBody>
      </p:sp>
      <p:pic>
        <p:nvPicPr>
          <p:cNvPr id="701" name="Google Shape;701;p102"/>
          <p:cNvPicPr preferRelativeResize="0"/>
          <p:nvPr/>
        </p:nvPicPr>
        <p:blipFill>
          <a:blip r:embed="rId3">
            <a:alphaModFix/>
          </a:blip>
          <a:stretch>
            <a:fillRect/>
          </a:stretch>
        </p:blipFill>
        <p:spPr>
          <a:xfrm>
            <a:off x="2831650" y="1067413"/>
            <a:ext cx="2571750" cy="149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2241400" y="73450"/>
            <a:ext cx="37017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question</a:t>
            </a:r>
            <a:endParaRPr/>
          </a:p>
        </p:txBody>
      </p:sp>
      <p:sp>
        <p:nvSpPr>
          <p:cNvPr id="165" name="Google Shape;165;p22"/>
          <p:cNvSpPr txBox="1"/>
          <p:nvPr/>
        </p:nvSpPr>
        <p:spPr>
          <a:xfrm>
            <a:off x="162550" y="694950"/>
            <a:ext cx="7380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What is the damping factor and why is it set to 0.85?</a:t>
            </a:r>
            <a:endParaRPr sz="2400">
              <a:latin typeface="Roboto"/>
              <a:ea typeface="Roboto"/>
              <a:cs typeface="Roboto"/>
              <a:sym typeface="Roboto"/>
            </a:endParaRPr>
          </a:p>
        </p:txBody>
      </p:sp>
      <p:pic>
        <p:nvPicPr>
          <p:cNvPr id="166" name="Google Shape;166;p22"/>
          <p:cNvPicPr preferRelativeResize="0"/>
          <p:nvPr/>
        </p:nvPicPr>
        <p:blipFill>
          <a:blip r:embed="rId3">
            <a:alphaModFix/>
          </a:blip>
          <a:stretch>
            <a:fillRect/>
          </a:stretch>
        </p:blipFill>
        <p:spPr>
          <a:xfrm>
            <a:off x="6876000" y="1287500"/>
            <a:ext cx="1883582" cy="2568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3"/>
          <p:cNvSpPr txBox="1"/>
          <p:nvPr>
            <p:ph type="title"/>
          </p:nvPr>
        </p:nvSpPr>
        <p:spPr>
          <a:xfrm>
            <a:off x="311700" y="280925"/>
            <a:ext cx="8520600" cy="6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aleway"/>
                <a:ea typeface="Raleway"/>
                <a:cs typeface="Raleway"/>
                <a:sym typeface="Raleway"/>
              </a:rPr>
              <a:t>Convergence continued..</a:t>
            </a:r>
            <a:endParaRPr b="1" sz="3600">
              <a:latin typeface="Raleway"/>
              <a:ea typeface="Raleway"/>
              <a:cs typeface="Raleway"/>
              <a:sym typeface="Raleway"/>
            </a:endParaRPr>
          </a:p>
          <a:p>
            <a:pPr indent="0" lvl="0" marL="457200" rtl="0" algn="l">
              <a:lnSpc>
                <a:spcPct val="115000"/>
              </a:lnSpc>
              <a:spcBef>
                <a:spcPts val="0"/>
              </a:spcBef>
              <a:spcAft>
                <a:spcPts val="0"/>
              </a:spcAft>
              <a:buNone/>
            </a:pPr>
            <a:r>
              <a:t/>
            </a:r>
            <a:endParaRPr sz="2400">
              <a:solidFill>
                <a:srgbClr val="000000"/>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None/>
            </a:pPr>
            <a:r>
              <a:t/>
            </a:r>
            <a:endParaRPr b="1" sz="2400">
              <a:solidFill>
                <a:srgbClr val="000000"/>
              </a:solidFill>
              <a:latin typeface="Source Sans Pro"/>
              <a:ea typeface="Source Sans Pro"/>
              <a:cs typeface="Source Sans Pro"/>
              <a:sym typeface="Source Sans Pro"/>
            </a:endParaRPr>
          </a:p>
        </p:txBody>
      </p:sp>
      <p:sp>
        <p:nvSpPr>
          <p:cNvPr id="707" name="Google Shape;707;p103"/>
          <p:cNvSpPr txBox="1"/>
          <p:nvPr/>
        </p:nvSpPr>
        <p:spPr>
          <a:xfrm>
            <a:off x="232050" y="2784950"/>
            <a:ext cx="8679900" cy="2358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2400">
                <a:latin typeface="Source Sans Pro"/>
                <a:ea typeface="Source Sans Pro"/>
                <a:cs typeface="Source Sans Pro"/>
                <a:sym typeface="Source Sans Pro"/>
              </a:rPr>
              <a:t>which is a scalar multiple of the eigenvector v</a:t>
            </a:r>
            <a:r>
              <a:rPr baseline="-25000" lang="en" sz="2400">
                <a:latin typeface="Source Sans Pro"/>
                <a:ea typeface="Source Sans Pro"/>
                <a:cs typeface="Source Sans Pro"/>
                <a:sym typeface="Source Sans Pro"/>
              </a:rPr>
              <a:t>1</a:t>
            </a:r>
            <a:r>
              <a:rPr lang="en" sz="2400">
                <a:latin typeface="Source Sans Pro"/>
                <a:ea typeface="Source Sans Pro"/>
                <a:cs typeface="Source Sans Pro"/>
                <a:sym typeface="Source Sans Pro"/>
              </a:rPr>
              <a:t>.</a:t>
            </a:r>
            <a:endParaRPr sz="2400">
              <a:solidFill>
                <a:srgbClr val="7F7F7F"/>
              </a:solidFill>
              <a:latin typeface="Source Sans Pro"/>
              <a:ea typeface="Source Sans Pro"/>
              <a:cs typeface="Source Sans Pro"/>
              <a:sym typeface="Source Sans Pro"/>
            </a:endParaRPr>
          </a:p>
          <a:p>
            <a:pPr indent="-381000" lvl="0" marL="457200" rtl="0" algn="l">
              <a:lnSpc>
                <a:spcPct val="115000"/>
              </a:lnSpc>
              <a:spcBef>
                <a:spcPts val="1600"/>
              </a:spcBef>
              <a:spcAft>
                <a:spcPts val="0"/>
              </a:spcAft>
              <a:buClr>
                <a:srgbClr val="000000"/>
              </a:buClr>
              <a:buSzPts val="2400"/>
              <a:buFont typeface="Source Sans Pro"/>
              <a:buChar char="➢"/>
            </a:pPr>
            <a:r>
              <a:rPr lang="en" sz="2400">
                <a:latin typeface="Source Sans Pro"/>
                <a:ea typeface="Source Sans Pro"/>
                <a:cs typeface="Source Sans Pro"/>
                <a:sym typeface="Source Sans Pro"/>
              </a:rPr>
              <a:t> Hence, we can conclude that the Pagerank with damping factor, under the assumption that all eigenvalues of M are distinct, converges to an eigenvector corresponding to the largest eigenvalue λ</a:t>
            </a:r>
            <a:r>
              <a:rPr baseline="-25000" lang="en" sz="2400">
                <a:latin typeface="Source Sans Pro"/>
                <a:ea typeface="Source Sans Pro"/>
                <a:cs typeface="Source Sans Pro"/>
                <a:sym typeface="Source Sans Pro"/>
              </a:rPr>
              <a:t>1</a:t>
            </a:r>
            <a:r>
              <a:rPr lang="en" sz="2400">
                <a:latin typeface="Source Sans Pro"/>
                <a:ea typeface="Source Sans Pro"/>
                <a:cs typeface="Source Sans Pro"/>
                <a:sym typeface="Source Sans Pro"/>
              </a:rPr>
              <a:t> = 1.</a:t>
            </a:r>
            <a:endParaRPr sz="2400">
              <a:solidFill>
                <a:srgbClr val="7F7F7F"/>
              </a:solidFill>
              <a:latin typeface="Source Sans Pro"/>
              <a:ea typeface="Source Sans Pro"/>
              <a:cs typeface="Source Sans Pro"/>
              <a:sym typeface="Source Sans Pro"/>
            </a:endParaRPr>
          </a:p>
          <a:p>
            <a:pPr indent="0" lvl="0" marL="457200" rtl="0" algn="l">
              <a:lnSpc>
                <a:spcPct val="115000"/>
              </a:lnSpc>
              <a:spcBef>
                <a:spcPts val="1600"/>
              </a:spcBef>
              <a:spcAft>
                <a:spcPts val="1600"/>
              </a:spcAft>
              <a:buNone/>
            </a:pPr>
            <a:r>
              <a:t/>
            </a:r>
            <a:endParaRPr sz="2400">
              <a:latin typeface="Source Sans Pro"/>
              <a:ea typeface="Source Sans Pro"/>
              <a:cs typeface="Source Sans Pro"/>
              <a:sym typeface="Source Sans Pro"/>
            </a:endParaRPr>
          </a:p>
        </p:txBody>
      </p:sp>
      <p:pic>
        <p:nvPicPr>
          <p:cNvPr id="708" name="Google Shape;708;p103"/>
          <p:cNvPicPr preferRelativeResize="0"/>
          <p:nvPr/>
        </p:nvPicPr>
        <p:blipFill>
          <a:blip r:embed="rId3">
            <a:alphaModFix/>
          </a:blip>
          <a:stretch>
            <a:fillRect/>
          </a:stretch>
        </p:blipFill>
        <p:spPr>
          <a:xfrm>
            <a:off x="2199388" y="1223825"/>
            <a:ext cx="4745225" cy="1561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Modifications</a:t>
            </a:r>
            <a:endParaRPr/>
          </a:p>
        </p:txBody>
      </p:sp>
      <p:sp>
        <p:nvSpPr>
          <p:cNvPr id="714" name="Google Shape;714;p10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5"/>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1</a:t>
            </a:r>
            <a:endParaRPr sz="3000"/>
          </a:p>
        </p:txBody>
      </p:sp>
      <p:pic>
        <p:nvPicPr>
          <p:cNvPr id="720" name="Google Shape;720;p105"/>
          <p:cNvPicPr preferRelativeResize="0"/>
          <p:nvPr/>
        </p:nvPicPr>
        <p:blipFill>
          <a:blip r:embed="rId3">
            <a:alphaModFix/>
          </a:blip>
          <a:stretch>
            <a:fillRect/>
          </a:stretch>
        </p:blipFill>
        <p:spPr>
          <a:xfrm>
            <a:off x="4939500" y="1061349"/>
            <a:ext cx="3837000" cy="28584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1</a:t>
            </a:r>
            <a:endParaRPr sz="3000"/>
          </a:p>
        </p:txBody>
      </p:sp>
      <p:pic>
        <p:nvPicPr>
          <p:cNvPr id="726" name="Google Shape;726;p106"/>
          <p:cNvPicPr preferRelativeResize="0"/>
          <p:nvPr/>
        </p:nvPicPr>
        <p:blipFill>
          <a:blip r:embed="rId3">
            <a:alphaModFix/>
          </a:blip>
          <a:stretch>
            <a:fillRect/>
          </a:stretch>
        </p:blipFill>
        <p:spPr>
          <a:xfrm>
            <a:off x="4939500" y="1061349"/>
            <a:ext cx="3837000" cy="2858450"/>
          </a:xfrm>
          <a:prstGeom prst="rect">
            <a:avLst/>
          </a:prstGeom>
          <a:noFill/>
          <a:ln>
            <a:noFill/>
          </a:ln>
        </p:spPr>
      </p:pic>
      <p:sp>
        <p:nvSpPr>
          <p:cNvPr id="727" name="Google Shape;727;p106"/>
          <p:cNvSpPr txBox="1"/>
          <p:nvPr/>
        </p:nvSpPr>
        <p:spPr>
          <a:xfrm>
            <a:off x="-790175" y="1847700"/>
            <a:ext cx="6288900" cy="20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728" name="Google Shape;728;p106"/>
          <p:cNvGraphicFramePr/>
          <p:nvPr/>
        </p:nvGraphicFramePr>
        <p:xfrm>
          <a:off x="265500" y="1713422"/>
          <a:ext cx="3000000" cy="3000000"/>
        </p:xfrm>
        <a:graphic>
          <a:graphicData uri="http://schemas.openxmlformats.org/drawingml/2006/table">
            <a:tbl>
              <a:tblPr>
                <a:noFill/>
                <a:tableStyleId>{B6B0370E-B71C-4E23-A037-F290FC0ABF6B}</a:tableStyleId>
              </a:tblPr>
              <a:tblGrid>
                <a:gridCol w="796850"/>
                <a:gridCol w="796850"/>
                <a:gridCol w="796850"/>
                <a:gridCol w="796850"/>
                <a:gridCol w="796850"/>
              </a:tblGrid>
              <a:tr h="394250">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r>
              <a:tr h="390450">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90450">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07"/>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1</a:t>
            </a:r>
            <a:endParaRPr sz="3000"/>
          </a:p>
        </p:txBody>
      </p:sp>
      <p:pic>
        <p:nvPicPr>
          <p:cNvPr id="734" name="Google Shape;734;p107"/>
          <p:cNvPicPr preferRelativeResize="0"/>
          <p:nvPr/>
        </p:nvPicPr>
        <p:blipFill>
          <a:blip r:embed="rId3">
            <a:alphaModFix/>
          </a:blip>
          <a:stretch>
            <a:fillRect/>
          </a:stretch>
        </p:blipFill>
        <p:spPr>
          <a:xfrm>
            <a:off x="4939500" y="1061349"/>
            <a:ext cx="3837000" cy="2858450"/>
          </a:xfrm>
          <a:prstGeom prst="rect">
            <a:avLst/>
          </a:prstGeom>
          <a:noFill/>
          <a:ln>
            <a:noFill/>
          </a:ln>
        </p:spPr>
      </p:pic>
      <p:sp>
        <p:nvSpPr>
          <p:cNvPr id="735" name="Google Shape;735;p107"/>
          <p:cNvSpPr txBox="1"/>
          <p:nvPr/>
        </p:nvSpPr>
        <p:spPr>
          <a:xfrm>
            <a:off x="-790175" y="1847700"/>
            <a:ext cx="6288900" cy="20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736" name="Google Shape;736;p107"/>
          <p:cNvGraphicFramePr/>
          <p:nvPr/>
        </p:nvGraphicFramePr>
        <p:xfrm>
          <a:off x="265500" y="1713422"/>
          <a:ext cx="3000000" cy="3000000"/>
        </p:xfrm>
        <a:graphic>
          <a:graphicData uri="http://schemas.openxmlformats.org/drawingml/2006/table">
            <a:tbl>
              <a:tblPr>
                <a:noFill/>
                <a:tableStyleId>{B6B0370E-B71C-4E23-A037-F290FC0ABF6B}</a:tableStyleId>
              </a:tblPr>
              <a:tblGrid>
                <a:gridCol w="796850"/>
                <a:gridCol w="796850"/>
                <a:gridCol w="796850"/>
                <a:gridCol w="796850"/>
                <a:gridCol w="796850"/>
              </a:tblGrid>
              <a:tr h="394250">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r>
              <a:tr h="390450">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90450">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solidFill>
                      <a:srgbClr val="FFE59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E599"/>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108"/>
          <p:cNvSpPr txBox="1"/>
          <p:nvPr>
            <p:ph type="title"/>
          </p:nvPr>
        </p:nvSpPr>
        <p:spPr>
          <a:xfrm>
            <a:off x="311700" y="787425"/>
            <a:ext cx="8520600" cy="2735700"/>
          </a:xfrm>
          <a:prstGeom prst="rect">
            <a:avLst/>
          </a:prstGeom>
        </p:spPr>
        <p:txBody>
          <a:bodyPr anchorCtr="0" anchor="t" bIns="91425" lIns="91425" spcFirstLastPara="1" rIns="91425" wrap="square" tIns="91425">
            <a:noAutofit/>
          </a:bodyPr>
          <a:lstStyle/>
          <a:p>
            <a:pPr indent="0" lvl="0" marL="914400" rtl="0" algn="ctr">
              <a:lnSpc>
                <a:spcPct val="115000"/>
              </a:lnSpc>
              <a:spcBef>
                <a:spcPts val="0"/>
              </a:spcBef>
              <a:spcAft>
                <a:spcPts val="0"/>
              </a:spcAft>
              <a:buNone/>
            </a:pPr>
            <a:r>
              <a:rPr i="1" lang="en" sz="2400">
                <a:solidFill>
                  <a:srgbClr val="000000"/>
                </a:solidFill>
                <a:highlight>
                  <a:srgbClr val="FFFFFF"/>
                </a:highlight>
                <a:latin typeface="Arial"/>
                <a:ea typeface="Arial"/>
                <a:cs typeface="Arial"/>
                <a:sym typeface="Arial"/>
              </a:rPr>
              <a:t>PR(A) = (1-d) + d (PR(T1)/C(T1) + ... + PR(Tn)/C(Tn))</a:t>
            </a:r>
            <a:endParaRPr i="1" sz="2400">
              <a:solidFill>
                <a:srgbClr val="000000"/>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highlight>
                <a:srgbClr val="FFFFFF"/>
              </a:highlight>
              <a:latin typeface="Arial"/>
              <a:ea typeface="Arial"/>
              <a:cs typeface="Arial"/>
              <a:sym typeface="Arial"/>
            </a:endParaRPr>
          </a:p>
          <a:p>
            <a:pPr indent="0" lvl="0" marL="0" rtl="0" algn="l">
              <a:lnSpc>
                <a:spcPct val="115000"/>
              </a:lnSpc>
              <a:spcBef>
                <a:spcPts val="1600"/>
              </a:spcBef>
              <a:spcAft>
                <a:spcPts val="0"/>
              </a:spcAft>
              <a:buNone/>
            </a:pPr>
            <a:r>
              <a:rPr lang="en" sz="1800">
                <a:solidFill>
                  <a:srgbClr val="000000"/>
                </a:solidFill>
                <a:highlight>
                  <a:srgbClr val="FFFFFF"/>
                </a:highlight>
                <a:latin typeface="Arial"/>
                <a:ea typeface="Arial"/>
                <a:cs typeface="Arial"/>
                <a:sym typeface="Arial"/>
              </a:rPr>
              <a:t>So, for Page D with no inlinks:</a:t>
            </a:r>
            <a:endParaRPr sz="1800">
              <a:solidFill>
                <a:srgbClr val="000000"/>
              </a:solidFill>
              <a:highlight>
                <a:srgbClr val="FFFFFF"/>
              </a:highlight>
              <a:latin typeface="Arial"/>
              <a:ea typeface="Arial"/>
              <a:cs typeface="Arial"/>
              <a:sym typeface="Arial"/>
            </a:endParaRPr>
          </a:p>
          <a:p>
            <a:pPr indent="0" lvl="0" marL="914400" rtl="0" algn="l">
              <a:lnSpc>
                <a:spcPct val="115000"/>
              </a:lnSpc>
              <a:spcBef>
                <a:spcPts val="1600"/>
              </a:spcBef>
              <a:spcAft>
                <a:spcPts val="0"/>
              </a:spcAft>
              <a:buNone/>
            </a:pPr>
            <a:r>
              <a:rPr i="1" lang="en" sz="2400">
                <a:solidFill>
                  <a:srgbClr val="000000"/>
                </a:solidFill>
                <a:highlight>
                  <a:srgbClr val="FFFFFF"/>
                </a:highlight>
                <a:latin typeface="Arial"/>
                <a:ea typeface="Arial"/>
                <a:cs typeface="Arial"/>
                <a:sym typeface="Arial"/>
              </a:rPr>
              <a:t>PR(D) = (1-d)</a:t>
            </a:r>
            <a:r>
              <a:rPr i="1" lang="en" sz="2400">
                <a:solidFill>
                  <a:srgbClr val="000000"/>
                </a:solidFill>
                <a:highlight>
                  <a:srgbClr val="FFFFFF"/>
                </a:highlight>
                <a:latin typeface="Arial"/>
                <a:ea typeface="Arial"/>
                <a:cs typeface="Arial"/>
                <a:sym typeface="Arial"/>
              </a:rPr>
              <a:t> </a:t>
            </a:r>
            <a:r>
              <a:rPr i="1" lang="en" sz="2400">
                <a:solidFill>
                  <a:srgbClr val="000000"/>
                </a:solidFill>
                <a:highlight>
                  <a:srgbClr val="FFFFFF"/>
                </a:highlight>
                <a:latin typeface="Arial"/>
                <a:ea typeface="Arial"/>
                <a:cs typeface="Arial"/>
                <a:sym typeface="Arial"/>
              </a:rPr>
              <a:t>+ d*(0)</a:t>
            </a:r>
            <a:endParaRPr i="1" sz="2400">
              <a:solidFill>
                <a:srgbClr val="000000"/>
              </a:solidFill>
              <a:highlight>
                <a:srgbClr val="FFFFFF"/>
              </a:highlight>
              <a:latin typeface="Arial"/>
              <a:ea typeface="Arial"/>
              <a:cs typeface="Arial"/>
              <a:sym typeface="Arial"/>
            </a:endParaRPr>
          </a:p>
          <a:p>
            <a:pPr indent="0" lvl="0" marL="914400" rtl="0" algn="l">
              <a:lnSpc>
                <a:spcPct val="115000"/>
              </a:lnSpc>
              <a:spcBef>
                <a:spcPts val="1600"/>
              </a:spcBef>
              <a:spcAft>
                <a:spcPts val="1600"/>
              </a:spcAft>
              <a:buNone/>
            </a:pPr>
            <a:r>
              <a:rPr i="1" lang="en" sz="2400">
                <a:solidFill>
                  <a:srgbClr val="000000"/>
                </a:solidFill>
                <a:highlight>
                  <a:srgbClr val="FFFFFF"/>
                </a:highlight>
                <a:latin typeface="Arial"/>
                <a:ea typeface="Arial"/>
                <a:cs typeface="Arial"/>
                <a:sym typeface="Arial"/>
              </a:rPr>
              <a:t>PR(D) = 0.</a:t>
            </a:r>
            <a:r>
              <a:rPr i="1" lang="en" sz="2400">
                <a:solidFill>
                  <a:srgbClr val="000000"/>
                </a:solidFill>
                <a:highlight>
                  <a:srgbClr val="FFFFFF"/>
                </a:highlight>
                <a:latin typeface="Arial"/>
                <a:ea typeface="Arial"/>
                <a:cs typeface="Arial"/>
                <a:sym typeface="Arial"/>
              </a:rPr>
              <a:t>15</a:t>
            </a:r>
            <a:endParaRPr i="1" sz="2400">
              <a:solidFill>
                <a:srgbClr val="000000"/>
              </a:solidFill>
              <a:highlight>
                <a:srgbClr val="FFFFFF"/>
              </a:highlight>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109"/>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Example 2</a:t>
            </a:r>
            <a:endParaRPr sz="3000"/>
          </a:p>
        </p:txBody>
      </p:sp>
      <p:sp>
        <p:nvSpPr>
          <p:cNvPr id="747" name="Google Shape;747;p109"/>
          <p:cNvSpPr txBox="1"/>
          <p:nvPr>
            <p:ph idx="1" type="subTitle"/>
          </p:nvPr>
        </p:nvSpPr>
        <p:spPr>
          <a:xfrm>
            <a:off x="265500" y="1856500"/>
            <a:ext cx="40452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highlight>
                  <a:srgbClr val="FFFFFF"/>
                </a:highlight>
                <a:latin typeface="Arial"/>
                <a:ea typeface="Arial"/>
                <a:cs typeface="Arial"/>
                <a:sym typeface="Arial"/>
              </a:rPr>
              <a:t>Here the Average PR is 0.378 How is this possible!!!</a:t>
            </a:r>
            <a:endParaRPr sz="18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8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800">
                <a:solidFill>
                  <a:srgbClr val="000000"/>
                </a:solidFill>
                <a:highlight>
                  <a:srgbClr val="FFFFFF"/>
                </a:highlight>
                <a:latin typeface="Arial"/>
                <a:ea typeface="Arial"/>
                <a:cs typeface="Arial"/>
                <a:sym typeface="Arial"/>
              </a:rPr>
              <a:t>Dangling Pages: No Outgoing Links</a:t>
            </a:r>
            <a:endParaRPr sz="700">
              <a:solidFill>
                <a:srgbClr val="000000"/>
              </a:solidFill>
              <a:highlight>
                <a:srgbClr val="FFFFFF"/>
              </a:highlight>
              <a:latin typeface="Arial"/>
              <a:ea typeface="Arial"/>
              <a:cs typeface="Arial"/>
              <a:sym typeface="Arial"/>
            </a:endParaRPr>
          </a:p>
        </p:txBody>
      </p:sp>
      <p:pic>
        <p:nvPicPr>
          <p:cNvPr id="748" name="Google Shape;748;p109"/>
          <p:cNvPicPr preferRelativeResize="0"/>
          <p:nvPr/>
        </p:nvPicPr>
        <p:blipFill>
          <a:blip r:embed="rId3">
            <a:alphaModFix/>
          </a:blip>
          <a:stretch>
            <a:fillRect/>
          </a:stretch>
        </p:blipFill>
        <p:spPr>
          <a:xfrm>
            <a:off x="4796650" y="1390338"/>
            <a:ext cx="4122699" cy="2362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10"/>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Dangling Page</a:t>
            </a:r>
            <a:endParaRPr sz="3000"/>
          </a:p>
        </p:txBody>
      </p:sp>
      <p:sp>
        <p:nvSpPr>
          <p:cNvPr id="754" name="Google Shape;754;p110"/>
          <p:cNvSpPr txBox="1"/>
          <p:nvPr>
            <p:ph idx="1" type="subTitle"/>
          </p:nvPr>
        </p:nvSpPr>
        <p:spPr>
          <a:xfrm>
            <a:off x="265500" y="2210525"/>
            <a:ext cx="40452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4 is the dangling Page and 6 is the dummy node. (Just An example not same as example given before.)</a:t>
            </a:r>
            <a:endParaRPr sz="1800">
              <a:solidFill>
                <a:srgbClr val="000000"/>
              </a:solidFill>
              <a:highlight>
                <a:srgbClr val="FFFFFF"/>
              </a:highlight>
              <a:latin typeface="Arial"/>
              <a:ea typeface="Arial"/>
              <a:cs typeface="Arial"/>
              <a:sym typeface="Arial"/>
            </a:endParaRPr>
          </a:p>
        </p:txBody>
      </p:sp>
      <p:pic>
        <p:nvPicPr>
          <p:cNvPr id="755" name="Google Shape;755;p110"/>
          <p:cNvPicPr preferRelativeResize="0"/>
          <p:nvPr/>
        </p:nvPicPr>
        <p:blipFill rotWithShape="1">
          <a:blip r:embed="rId3">
            <a:alphaModFix/>
          </a:blip>
          <a:srcRect b="42405" l="43158" r="25765" t="35814"/>
          <a:stretch/>
        </p:blipFill>
        <p:spPr>
          <a:xfrm>
            <a:off x="4854525" y="1763088"/>
            <a:ext cx="4102051" cy="161732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1"/>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Dangling Page</a:t>
            </a:r>
            <a:endParaRPr sz="3000"/>
          </a:p>
        </p:txBody>
      </p:sp>
      <p:sp>
        <p:nvSpPr>
          <p:cNvPr id="761" name="Google Shape;761;p111"/>
          <p:cNvSpPr txBox="1"/>
          <p:nvPr>
            <p:ph idx="1" type="subTitle"/>
          </p:nvPr>
        </p:nvSpPr>
        <p:spPr>
          <a:xfrm>
            <a:off x="223850" y="1460850"/>
            <a:ext cx="4045200" cy="22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Here 1/N is used to handle dangling pages. (values used here are different, Only to demonstrate handling of dangling Pages.)</a:t>
            </a:r>
            <a:endParaRPr sz="1800">
              <a:solidFill>
                <a:srgbClr val="000000"/>
              </a:solidFill>
            </a:endParaRPr>
          </a:p>
          <a:p>
            <a:pPr indent="0" lvl="0" marL="0" rtl="0" algn="l">
              <a:spcBef>
                <a:spcPts val="0"/>
              </a:spcBef>
              <a:spcAft>
                <a:spcPts val="0"/>
              </a:spcAft>
              <a:buNone/>
            </a:pPr>
            <a:r>
              <a:t/>
            </a:r>
            <a:endParaRPr sz="1800">
              <a:solidFill>
                <a:srgbClr val="000000"/>
              </a:solidFill>
            </a:endParaRPr>
          </a:p>
        </p:txBody>
      </p:sp>
      <p:pic>
        <p:nvPicPr>
          <p:cNvPr id="762" name="Google Shape;762;p111"/>
          <p:cNvPicPr preferRelativeResize="0"/>
          <p:nvPr/>
        </p:nvPicPr>
        <p:blipFill rotWithShape="1">
          <a:blip r:embed="rId3">
            <a:alphaModFix/>
          </a:blip>
          <a:srcRect b="22553" l="50208" r="34936" t="60005"/>
          <a:stretch/>
        </p:blipFill>
        <p:spPr>
          <a:xfrm>
            <a:off x="4996613" y="1311897"/>
            <a:ext cx="3815323" cy="25196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12"/>
          <p:cNvSpPr txBox="1"/>
          <p:nvPr>
            <p:ph type="title"/>
          </p:nvPr>
        </p:nvSpPr>
        <p:spPr>
          <a:xfrm>
            <a:off x="265500" y="303500"/>
            <a:ext cx="4045200" cy="6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Weighted Page Rank</a:t>
            </a:r>
            <a:endParaRPr sz="3000"/>
          </a:p>
        </p:txBody>
      </p:sp>
      <p:sp>
        <p:nvSpPr>
          <p:cNvPr id="768" name="Google Shape;768;p112"/>
          <p:cNvSpPr txBox="1"/>
          <p:nvPr/>
        </p:nvSpPr>
        <p:spPr>
          <a:xfrm>
            <a:off x="-790175" y="1847700"/>
            <a:ext cx="6288900" cy="20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graphicFrame>
        <p:nvGraphicFramePr>
          <p:cNvPr id="769" name="Google Shape;769;p112"/>
          <p:cNvGraphicFramePr/>
          <p:nvPr/>
        </p:nvGraphicFramePr>
        <p:xfrm>
          <a:off x="265500" y="1713422"/>
          <a:ext cx="3000000" cy="3000000"/>
        </p:xfrm>
        <a:graphic>
          <a:graphicData uri="http://schemas.openxmlformats.org/drawingml/2006/table">
            <a:tbl>
              <a:tblPr>
                <a:noFill/>
                <a:tableStyleId>{B6B0370E-B71C-4E23-A037-F290FC0ABF6B}</a:tableStyleId>
              </a:tblPr>
              <a:tblGrid>
                <a:gridCol w="796850"/>
                <a:gridCol w="796850"/>
                <a:gridCol w="796850"/>
                <a:gridCol w="796850"/>
                <a:gridCol w="796850"/>
              </a:tblGrid>
              <a:tr h="394250">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90450">
                <a:tc>
                  <a:txBody>
                    <a:bodyPr/>
                    <a:lstStyle/>
                    <a:p>
                      <a:pPr indent="0" lvl="0" marL="0" rtl="0" algn="ctr">
                        <a:spcBef>
                          <a:spcPts val="0"/>
                        </a:spcBef>
                        <a:spcAft>
                          <a:spcPts val="0"/>
                        </a:spcAft>
                        <a:buNone/>
                      </a:pPr>
                      <a:r>
                        <a:rPr lang="en"/>
                        <a:t>B</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0</a:t>
                      </a:r>
                      <a:endParaRPr/>
                    </a:p>
                  </a:txBody>
                  <a:tcPr marT="91425" marB="91425" marR="91425" marL="91425">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lang="en"/>
                        <a:t>1/2</a:t>
                      </a:r>
                      <a:endParaRPr/>
                    </a:p>
                  </a:txBody>
                  <a:tcPr marT="91425" marB="91425" marR="91425" marL="91425">
                    <a:lnT cap="flat" cmpd="sng" w="9525">
                      <a:solidFill>
                        <a:schemeClr val="lt2"/>
                      </a:solidFill>
                      <a:prstDash val="solid"/>
                      <a:round/>
                      <a:headEnd len="sm" w="sm" type="none"/>
                      <a:tailEnd len="sm" w="sm" type="none"/>
                    </a:lnT>
                  </a:tcPr>
                </a:tc>
              </a:tr>
              <a:tr h="390450">
                <a:tc>
                  <a:txBody>
                    <a:bodyPr/>
                    <a:lstStyle/>
                    <a:p>
                      <a:pPr indent="0" lvl="0" marL="0" rtl="0" algn="ctr">
                        <a:spcBef>
                          <a:spcPts val="0"/>
                        </a:spcBef>
                        <a:spcAft>
                          <a:spcPts val="0"/>
                        </a:spcAft>
                        <a:buNone/>
                      </a:pPr>
                      <a:r>
                        <a:rPr lang="en"/>
                        <a:t>C</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90450">
                <a:tc>
                  <a:txBody>
                    <a:bodyPr/>
                    <a:lstStyle/>
                    <a:p>
                      <a:pPr indent="0" lvl="0" marL="0" rtl="0" algn="ctr">
                        <a:spcBef>
                          <a:spcPts val="0"/>
                        </a:spcBef>
                        <a:spcAft>
                          <a:spcPts val="0"/>
                        </a:spcAft>
                        <a:buNone/>
                      </a:pPr>
                      <a:r>
                        <a:rPr lang="en"/>
                        <a:t>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t>0</a:t>
                      </a:r>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lt2"/>
                      </a:solidFill>
                      <a:prstDash val="solid"/>
                      <a:round/>
                      <a:headEnd len="sm" w="sm" type="none"/>
                      <a:tailEnd len="sm" w="sm" type="none"/>
                    </a:lnL>
                  </a:tcPr>
                </a:tc>
                <a:tc>
                  <a:txBody>
                    <a:bodyPr/>
                    <a:lstStyle/>
                    <a:p>
                      <a:pPr indent="0" lvl="0" marL="0" rtl="0" algn="ctr">
                        <a:spcBef>
                          <a:spcPts val="0"/>
                        </a:spcBef>
                        <a:spcAft>
                          <a:spcPts val="0"/>
                        </a:spcAft>
                        <a:buNone/>
                      </a:pPr>
                      <a:r>
                        <a:rPr lang="en"/>
                        <a:t>1/2</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770" name="Google Shape;770;p112"/>
          <p:cNvPicPr preferRelativeResize="0"/>
          <p:nvPr/>
        </p:nvPicPr>
        <p:blipFill rotWithShape="1">
          <a:blip r:embed="rId3">
            <a:alphaModFix/>
          </a:blip>
          <a:srcRect b="17200" l="4754" r="33417" t="18208"/>
          <a:stretch/>
        </p:blipFill>
        <p:spPr>
          <a:xfrm>
            <a:off x="4812400" y="1462325"/>
            <a:ext cx="4196026" cy="246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